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72" r:id="rId3"/>
    <p:sldId id="273" r:id="rId4"/>
    <p:sldId id="274" r:id="rId5"/>
    <p:sldId id="263" r:id="rId6"/>
    <p:sldId id="270" r:id="rId7"/>
    <p:sldId id="258" r:id="rId8"/>
    <p:sldId id="265" r:id="rId9"/>
    <p:sldId id="266" r:id="rId10"/>
    <p:sldId id="267" r:id="rId11"/>
    <p:sldId id="269" r:id="rId12"/>
    <p:sldId id="264" r:id="rId13"/>
    <p:sldId id="259" r:id="rId14"/>
    <p:sldId id="257" r:id="rId15"/>
    <p:sldId id="262" r:id="rId16"/>
    <p:sldId id="261" r:id="rId17"/>
    <p:sldId id="271" r:id="rId1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ri" initials="T" lastIdx="1" clrIdx="0">
    <p:extLst>
      <p:ext uri="{19B8F6BF-5375-455C-9EA6-DF929625EA0E}">
        <p15:presenceInfo xmlns:p15="http://schemas.microsoft.com/office/powerpoint/2012/main" userId="Tor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353" autoAdjust="0"/>
  </p:normalViewPr>
  <p:slideViewPr>
    <p:cSldViewPr snapToGrid="0">
      <p:cViewPr varScale="1">
        <p:scale>
          <a:sx n="114" d="100"/>
          <a:sy n="114" d="100"/>
        </p:scale>
        <p:origin x="3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914C6-D99A-461A-A715-C307187A033A}" type="datetimeFigureOut">
              <a:rPr kumimoji="1" lang="ja-JP" altLang="en-US" smtClean="0"/>
              <a:t>2019/10/13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887C14-CCE8-4040-B524-1919469FE3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9826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7C14-CCE8-4040-B524-1919469FE3BB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1280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7C14-CCE8-4040-B524-1919469FE3BB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4837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7C14-CCE8-4040-B524-1919469FE3BB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3522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7C14-CCE8-4040-B524-1919469FE3BB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1731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F08B8A-5F93-4B99-B0F9-1ED8CA8116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AEEADD1-6DB0-4FBA-98E9-8B00292D84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8AC662E-FAC5-43D0-991B-13DDAA17E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E3D01-A946-4B39-8EF1-8926F2956510}" type="datetimeFigureOut">
              <a:rPr kumimoji="1" lang="ja-JP" altLang="en-US" smtClean="0"/>
              <a:t>2019/10/13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57F6CA1-3C2A-45F0-8E10-93E2EF8E7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3A5D168-888A-49F5-9520-105EEF65D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F268F-C2E8-4FFF-99EF-0E9CA4D026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4449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BAB9A1-FA15-4EB6-8D90-2DE0F96D1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8FB0391-987A-4AED-A4A5-29B60E85CC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A7F6B21-31C4-4280-B7F4-CF031AF91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E3D01-A946-4B39-8EF1-8926F2956510}" type="datetimeFigureOut">
              <a:rPr kumimoji="1" lang="ja-JP" altLang="en-US" smtClean="0"/>
              <a:t>2019/10/13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518D165-4F88-4E74-BF9A-DAEA8B67D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93E65CD-0DB1-4C4D-8EC5-7239B658F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F268F-C2E8-4FFF-99EF-0E9CA4D026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6032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3F4B8A7-6B69-44E5-99D5-C2C33F59F7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FBC0DCE-E39E-470F-868A-52AF276BA1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D6DE80-35CF-455F-B563-83698A152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E3D01-A946-4B39-8EF1-8926F2956510}" type="datetimeFigureOut">
              <a:rPr kumimoji="1" lang="ja-JP" altLang="en-US" smtClean="0"/>
              <a:t>2019/10/13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03F71C1-0CF0-4394-94DC-FBA168A5A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4A7CD94-259F-43E1-9E83-57C245C5A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F268F-C2E8-4FFF-99EF-0E9CA4D026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4539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23C524-78DA-4A52-8156-CC29B4F4F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7CF6CED-1E04-4687-AD61-A0FAD5946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7C9B80-7756-4BA2-A36E-B6E0CABC5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E3D01-A946-4B39-8EF1-8926F2956510}" type="datetimeFigureOut">
              <a:rPr kumimoji="1" lang="ja-JP" altLang="en-US" smtClean="0"/>
              <a:t>2019/10/13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92236A6-47EA-404E-8A82-370650FEC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1EDBCC8-13D6-42E6-93AA-3A2ECB166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F268F-C2E8-4FFF-99EF-0E9CA4D026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496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AD2231-FA04-4DE3-A28B-A4EBC1F98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7229745-4973-4C57-A17D-A79A085BF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58231E1-4706-49E0-94F4-89A40249B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E3D01-A946-4B39-8EF1-8926F2956510}" type="datetimeFigureOut">
              <a:rPr kumimoji="1" lang="ja-JP" altLang="en-US" smtClean="0"/>
              <a:t>2019/10/13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C0B3E30-903D-4E6F-ABF3-EEB8A2398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7AB9C64-DCC5-4361-9CE2-BEBFBC8AA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F268F-C2E8-4FFF-99EF-0E9CA4D026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6697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91BA73-9433-4B6D-80D4-C69EE1361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DEE811F-227F-4ED5-9C92-2056F31D67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D3EBDEA-09C6-4A16-A0A9-64DFCA966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F736886-6A96-4DEC-B110-A7DAFE7BC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E3D01-A946-4B39-8EF1-8926F2956510}" type="datetimeFigureOut">
              <a:rPr kumimoji="1" lang="ja-JP" altLang="en-US" smtClean="0"/>
              <a:t>2019/10/13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51E4546-633D-4C28-B873-C2989AE93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2C86E43-95CD-47E7-991C-1890F48BE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F268F-C2E8-4FFF-99EF-0E9CA4D026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278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343261-F23D-4608-861D-36F161207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51C58AC-30BC-4328-856F-618AFCD6A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590656F-D78A-4EDC-8561-7E348EC8F8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5A3CD67-8206-4BC8-8705-BC487DB236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62DFF81-38B5-4375-B698-8075583A7F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77D18FB-958C-464D-AFF7-34CB090D7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E3D01-A946-4B39-8EF1-8926F2956510}" type="datetimeFigureOut">
              <a:rPr kumimoji="1" lang="ja-JP" altLang="en-US" smtClean="0"/>
              <a:t>2019/10/13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3D9C779-F364-4136-9358-6FAD701BB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BD430CF-4B98-429A-BF27-4ECA57300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F268F-C2E8-4FFF-99EF-0E9CA4D026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3317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EB8380-FBD9-46E1-9E2A-45064DDC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30AB148-C947-4C33-8F21-F2CADBBF3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E3D01-A946-4B39-8EF1-8926F2956510}" type="datetimeFigureOut">
              <a:rPr kumimoji="1" lang="ja-JP" altLang="en-US" smtClean="0"/>
              <a:t>2019/10/13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986D71D-42DB-47A7-9CDD-15074162B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21A252B-A68D-4DCD-AC7F-ADAE342C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F268F-C2E8-4FFF-99EF-0E9CA4D026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858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69A063D-69F0-4DE8-B7E8-7CD80A2C3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E3D01-A946-4B39-8EF1-8926F2956510}" type="datetimeFigureOut">
              <a:rPr kumimoji="1" lang="ja-JP" altLang="en-US" smtClean="0"/>
              <a:t>2019/10/13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7B72258-E76D-48BF-B735-E37A790F6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30B4168-C3C6-43D4-98EE-77695BE4F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F268F-C2E8-4FFF-99EF-0E9CA4D026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5324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4AAB8C-A582-4FAA-A90D-B511C014B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C5EA689-124D-4055-9B68-8BE67CF89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0990B05-E68D-48AC-A598-F25547A330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E28FC79-448E-44BB-986B-21E362E54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E3D01-A946-4B39-8EF1-8926F2956510}" type="datetimeFigureOut">
              <a:rPr kumimoji="1" lang="ja-JP" altLang="en-US" smtClean="0"/>
              <a:t>2019/10/13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E7C3B3C-BD32-466F-9A05-9EABBBB67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E19E3D1-9AFE-41F1-A386-A9D028FB6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F268F-C2E8-4FFF-99EF-0E9CA4D026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2971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2B015F-BF0A-454E-AD6A-42B1913FE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EC5486E-2D8D-4AEB-B549-BB3D7C86DC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50BDEC0-C2F2-4721-868A-852D50616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AD90BF8-CB96-4E35-8215-C12D7546D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E3D01-A946-4B39-8EF1-8926F2956510}" type="datetimeFigureOut">
              <a:rPr kumimoji="1" lang="ja-JP" altLang="en-US" smtClean="0"/>
              <a:t>2019/10/13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CBE9CB3-40AD-43B9-ABF1-8D297F6AC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6B56778-A8D0-488B-A591-4C32842FE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F268F-C2E8-4FFF-99EF-0E9CA4D026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0508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C1F6700-65FA-451F-B358-77598CB7B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2E2D709-E639-4B82-ABA0-3AC47F7B7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AB67B3B-7620-4BBD-87D7-197C6963CE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FE3D01-A946-4B39-8EF1-8926F2956510}" type="datetimeFigureOut">
              <a:rPr kumimoji="1" lang="ja-JP" altLang="en-US" smtClean="0"/>
              <a:t>2019/10/13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ACFC69B-76B7-4CFD-A917-4C886EAF23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A12EDE6-ACBC-4DBA-B1F2-6088EA1C6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F268F-C2E8-4FFF-99EF-0E9CA4D026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4682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kondo-robot.com/product/03121" TargetMode="External"/><Relationship Id="rId3" Type="http://schemas.openxmlformats.org/officeDocument/2006/relationships/hyperlink" Target="https://www.switch-science.com/catalog/3920/" TargetMode="External"/><Relationship Id="rId7" Type="http://schemas.openxmlformats.org/officeDocument/2006/relationships/hyperlink" Target="https://kondo-robot.com/product/02116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leshop.jp/shop/g/gG69411/" TargetMode="External"/><Relationship Id="rId5" Type="http://schemas.openxmlformats.org/officeDocument/2006/relationships/hyperlink" Target="https://kondo-robot.com/product/krs-4031hv-ics" TargetMode="External"/><Relationship Id="rId4" Type="http://schemas.openxmlformats.org/officeDocument/2006/relationships/hyperlink" Target="https://kondo-robot.com/product/life_f3_210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omatsu-kenki.co.jp/products/download/pdf/demolition/PC30_35MR-5.pdf#search=%27PC30MR5%27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5EEEE5-CC3D-4951-AAEA-B0DC9AF83E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499600" cy="2387600"/>
          </a:xfrm>
        </p:spPr>
        <p:txBody>
          <a:bodyPr/>
          <a:lstStyle/>
          <a:p>
            <a:r>
              <a:rPr kumimoji="1" lang="ja-JP" altLang="en-US" dirty="0"/>
              <a:t>電動ラジコンショベル構想</a:t>
            </a:r>
          </a:p>
        </p:txBody>
      </p:sp>
    </p:spTree>
    <p:extLst>
      <p:ext uri="{BB962C8B-B14F-4D97-AF65-F5344CB8AC3E}">
        <p14:creationId xmlns:p14="http://schemas.microsoft.com/office/powerpoint/2010/main" val="670007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AE36A1-63CD-4998-A851-4E77ED4CC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16"/>
            <a:ext cx="10515600" cy="1325563"/>
          </a:xfrm>
        </p:spPr>
        <p:txBody>
          <a:bodyPr/>
          <a:lstStyle/>
          <a:p>
            <a:pPr algn="ctr"/>
            <a:r>
              <a:rPr lang="ja-JP" altLang="en-US" dirty="0"/>
              <a:t>ソフトウェア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456B8DD-3F74-4B37-AF89-29B18E2AB2F3}"/>
              </a:ext>
            </a:extLst>
          </p:cNvPr>
          <p:cNvSpPr txBox="1"/>
          <p:nvPr/>
        </p:nvSpPr>
        <p:spPr>
          <a:xfrm>
            <a:off x="3575053" y="3187723"/>
            <a:ext cx="18004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モーション作成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E1EB0CA-49AA-460C-B22B-18935D9688CC}"/>
              </a:ext>
            </a:extLst>
          </p:cNvPr>
          <p:cNvSpPr txBox="1"/>
          <p:nvPr/>
        </p:nvSpPr>
        <p:spPr>
          <a:xfrm>
            <a:off x="3650125" y="4424911"/>
            <a:ext cx="16818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画像処理</a:t>
            </a:r>
            <a:r>
              <a:rPr kumimoji="1" lang="en-US" altLang="ja-JP" dirty="0"/>
              <a:t>/</a:t>
            </a:r>
            <a:r>
              <a:rPr kumimoji="1" lang="ja-JP" altLang="en-US" dirty="0"/>
              <a:t>認識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771BEFD-400B-4CD8-8C9D-5B69B5C34E8F}"/>
              </a:ext>
            </a:extLst>
          </p:cNvPr>
          <p:cNvSpPr txBox="1"/>
          <p:nvPr/>
        </p:nvSpPr>
        <p:spPr>
          <a:xfrm>
            <a:off x="6470901" y="3169517"/>
            <a:ext cx="16818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経路生成</a:t>
            </a:r>
            <a:r>
              <a:rPr kumimoji="1" lang="en-US" altLang="ja-JP" dirty="0"/>
              <a:t>/</a:t>
            </a:r>
            <a:r>
              <a:rPr kumimoji="1" lang="ja-JP" altLang="en-US" dirty="0"/>
              <a:t>追従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D27CF90-EDA4-45D3-B106-F4DF6E694284}"/>
              </a:ext>
            </a:extLst>
          </p:cNvPr>
          <p:cNvSpPr txBox="1"/>
          <p:nvPr/>
        </p:nvSpPr>
        <p:spPr>
          <a:xfrm>
            <a:off x="9322474" y="4424911"/>
            <a:ext cx="203132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マシンガイダンス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24A9CA4-E11E-4BC6-A47A-B51EA114C0E4}"/>
              </a:ext>
            </a:extLst>
          </p:cNvPr>
          <p:cNvSpPr txBox="1"/>
          <p:nvPr/>
        </p:nvSpPr>
        <p:spPr>
          <a:xfrm>
            <a:off x="9266369" y="3165937"/>
            <a:ext cx="214353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協調作業</a:t>
            </a:r>
            <a:r>
              <a:rPr kumimoji="1" lang="en-US" altLang="ja-JP" dirty="0"/>
              <a:t>/</a:t>
            </a:r>
            <a:r>
              <a:rPr kumimoji="1" lang="ja-JP" altLang="en-US" dirty="0"/>
              <a:t>集団知能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26A08FA-B62A-41CE-B0E7-568E5C096A9E}"/>
              </a:ext>
            </a:extLst>
          </p:cNvPr>
          <p:cNvSpPr txBox="1"/>
          <p:nvPr/>
        </p:nvSpPr>
        <p:spPr>
          <a:xfrm>
            <a:off x="6355486" y="4424911"/>
            <a:ext cx="19127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自動掘削</a:t>
            </a:r>
            <a:r>
              <a:rPr kumimoji="1" lang="en-US" altLang="ja-JP" dirty="0"/>
              <a:t>/</a:t>
            </a:r>
            <a:r>
              <a:rPr lang="ja-JP" altLang="en-US" dirty="0"/>
              <a:t>積込み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28868BB-20BE-44AD-8C6A-8C06745D86C5}"/>
              </a:ext>
            </a:extLst>
          </p:cNvPr>
          <p:cNvSpPr txBox="1"/>
          <p:nvPr/>
        </p:nvSpPr>
        <p:spPr>
          <a:xfrm>
            <a:off x="594768" y="3429000"/>
            <a:ext cx="193033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/>
              <a:t>ファームウェア</a:t>
            </a:r>
            <a:endParaRPr lang="en-US" altLang="ja-JP" dirty="0"/>
          </a:p>
          <a:p>
            <a:r>
              <a:rPr lang="ja-JP" altLang="en-US" dirty="0"/>
              <a:t>・モータ制御</a:t>
            </a:r>
            <a:endParaRPr lang="en-US" altLang="ja-JP" dirty="0"/>
          </a:p>
          <a:p>
            <a:r>
              <a:rPr kumimoji="1" lang="ja-JP" altLang="en-US" dirty="0"/>
              <a:t>・センサ値受信</a:t>
            </a:r>
            <a:endParaRPr kumimoji="1" lang="en-US" altLang="ja-JP" dirty="0"/>
          </a:p>
          <a:p>
            <a:r>
              <a:rPr lang="ja-JP" altLang="en-US" dirty="0"/>
              <a:t>・無線通信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CD2FE5-FD1F-4230-9436-ADB28CBEF799}"/>
              </a:ext>
            </a:extLst>
          </p:cNvPr>
          <p:cNvSpPr txBox="1"/>
          <p:nvPr/>
        </p:nvSpPr>
        <p:spPr>
          <a:xfrm>
            <a:off x="1022664" y="1701660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STEP1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458CB5-1867-4A7F-8BA3-746DF3AEC39D}"/>
              </a:ext>
            </a:extLst>
          </p:cNvPr>
          <p:cNvSpPr txBox="1"/>
          <p:nvPr/>
        </p:nvSpPr>
        <p:spPr>
          <a:xfrm>
            <a:off x="4042058" y="1701660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STEP2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5DE59E-3C86-41E8-B5A4-7C1032A4AE5C}"/>
              </a:ext>
            </a:extLst>
          </p:cNvPr>
          <p:cNvSpPr txBox="1"/>
          <p:nvPr/>
        </p:nvSpPr>
        <p:spPr>
          <a:xfrm>
            <a:off x="9889135" y="16944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STEP4</a:t>
            </a:r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63B5CA7-AAA7-483E-B008-446F7F43963B}"/>
              </a:ext>
            </a:extLst>
          </p:cNvPr>
          <p:cNvSpPr txBox="1"/>
          <p:nvPr/>
        </p:nvSpPr>
        <p:spPr>
          <a:xfrm>
            <a:off x="6862834" y="1701660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STEP3</a:t>
            </a:r>
            <a:endParaRPr kumimoji="1" lang="ja-JP" altLang="en-US" dirty="0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8C2FD569-216D-4F76-B97E-841CCF6F47B0}"/>
              </a:ext>
            </a:extLst>
          </p:cNvPr>
          <p:cNvCxnSpPr>
            <a:cxnSpLocks/>
          </p:cNvCxnSpPr>
          <p:nvPr/>
        </p:nvCxnSpPr>
        <p:spPr>
          <a:xfrm flipV="1">
            <a:off x="5818093" y="2241176"/>
            <a:ext cx="0" cy="42134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5484085B-65A5-4E06-ACC4-CE9F7ED7188F}"/>
              </a:ext>
            </a:extLst>
          </p:cNvPr>
          <p:cNvCxnSpPr>
            <a:cxnSpLocks/>
          </p:cNvCxnSpPr>
          <p:nvPr/>
        </p:nvCxnSpPr>
        <p:spPr>
          <a:xfrm flipV="1">
            <a:off x="3275702" y="2241176"/>
            <a:ext cx="0" cy="42134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B2D163FE-8835-4564-AF19-998B980DE086}"/>
              </a:ext>
            </a:extLst>
          </p:cNvPr>
          <p:cNvCxnSpPr>
            <a:cxnSpLocks/>
          </p:cNvCxnSpPr>
          <p:nvPr/>
        </p:nvCxnSpPr>
        <p:spPr>
          <a:xfrm flipV="1">
            <a:off x="8785411" y="2241176"/>
            <a:ext cx="0" cy="413273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694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F7BFDA-9C30-451A-9A64-D614AB297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440" y="-118211"/>
            <a:ext cx="11120120" cy="1325563"/>
          </a:xfrm>
        </p:spPr>
        <p:txBody>
          <a:bodyPr/>
          <a:lstStyle/>
          <a:p>
            <a:pPr algn="ctr"/>
            <a:r>
              <a:rPr kumimoji="1" lang="ja-JP" altLang="en-US" dirty="0"/>
              <a:t>モータ制御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17B93E7-B917-4D0B-95BA-5C666A370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442" y="416403"/>
            <a:ext cx="2951467" cy="3713136"/>
          </a:xfrm>
          <a:prstGeom prst="rect">
            <a:avLst/>
          </a:prstGeom>
        </p:spPr>
      </p:pic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88F9A9DE-D856-4DA1-A6BD-24F839492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068300"/>
              </p:ext>
            </p:extLst>
          </p:nvPr>
        </p:nvGraphicFramePr>
        <p:xfrm>
          <a:off x="665329" y="1004152"/>
          <a:ext cx="8185056" cy="30737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9915">
                  <a:extLst>
                    <a:ext uri="{9D8B030D-6E8A-4147-A177-3AD203B41FA5}">
                      <a16:colId xmlns:a16="http://schemas.microsoft.com/office/drawing/2014/main" val="1783246727"/>
                    </a:ext>
                  </a:extLst>
                </a:gridCol>
                <a:gridCol w="2575420">
                  <a:extLst>
                    <a:ext uri="{9D8B030D-6E8A-4147-A177-3AD203B41FA5}">
                      <a16:colId xmlns:a16="http://schemas.microsoft.com/office/drawing/2014/main" val="878106380"/>
                    </a:ext>
                  </a:extLst>
                </a:gridCol>
                <a:gridCol w="2223083">
                  <a:extLst>
                    <a:ext uri="{9D8B030D-6E8A-4147-A177-3AD203B41FA5}">
                      <a16:colId xmlns:a16="http://schemas.microsoft.com/office/drawing/2014/main" val="2283578107"/>
                    </a:ext>
                  </a:extLst>
                </a:gridCol>
                <a:gridCol w="2256638">
                  <a:extLst>
                    <a:ext uri="{9D8B030D-6E8A-4147-A177-3AD203B41FA5}">
                      <a16:colId xmlns:a16="http://schemas.microsoft.com/office/drawing/2014/main" val="1095356952"/>
                    </a:ext>
                  </a:extLst>
                </a:gridCol>
              </a:tblGrid>
              <a:tr h="411797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モータ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動作要求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制御方法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備考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973087"/>
                  </a:ext>
                </a:extLst>
              </a:tr>
              <a:tr h="515101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ブーム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動作指令中に継続回転</a:t>
                      </a:r>
                    </a:p>
                    <a:p>
                      <a:r>
                        <a:rPr kumimoji="1" lang="ja-JP" altLang="en-US" dirty="0"/>
                        <a:t>＋限界角度で停止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検討中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764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アーム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↑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検討中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46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バケット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↑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dirty="0"/>
                        <a:t>最大</a:t>
                      </a:r>
                      <a:r>
                        <a:rPr lang="en-US" altLang="ja-JP" dirty="0"/>
                        <a:t>/</a:t>
                      </a:r>
                      <a:r>
                        <a:rPr lang="ja-JP" altLang="en-US" dirty="0"/>
                        <a:t>最小角度制御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739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旋回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動作指令中に継続回転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速度制御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KONDO</a:t>
                      </a:r>
                      <a:r>
                        <a:rPr kumimoji="1" lang="ja-JP" altLang="en-US" dirty="0"/>
                        <a:t>サーボの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無限回転モード使用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600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走行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速度制御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KONDO</a:t>
                      </a:r>
                      <a:r>
                        <a:rPr kumimoji="1" lang="ja-JP" altLang="en-US" dirty="0"/>
                        <a:t>サーボの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無限回転モード使用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719036"/>
                  </a:ext>
                </a:extLst>
              </a:tr>
            </a:tbl>
          </a:graphicData>
        </a:graphic>
      </p:graphicFrame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F96855DC-1AD8-4A04-9409-E25E3EA5F413}"/>
              </a:ext>
            </a:extLst>
          </p:cNvPr>
          <p:cNvGrpSpPr/>
          <p:nvPr/>
        </p:nvGrpSpPr>
        <p:grpSpPr>
          <a:xfrm>
            <a:off x="203051" y="1550006"/>
            <a:ext cx="396239" cy="3941664"/>
            <a:chOff x="162560" y="1626016"/>
            <a:chExt cx="396239" cy="3941664"/>
          </a:xfrm>
        </p:grpSpPr>
        <p:sp>
          <p:nvSpPr>
            <p:cNvPr id="6" name="左中かっこ 5">
              <a:extLst>
                <a:ext uri="{FF2B5EF4-FFF2-40B4-BE49-F238E27FC236}">
                  <a16:creationId xmlns:a16="http://schemas.microsoft.com/office/drawing/2014/main" id="{0B3D6E00-E3D1-436C-AC62-E2DB3C12FB61}"/>
                </a:ext>
              </a:extLst>
            </p:cNvPr>
            <p:cNvSpPr/>
            <p:nvPr/>
          </p:nvSpPr>
          <p:spPr>
            <a:xfrm>
              <a:off x="274170" y="1626016"/>
              <a:ext cx="284629" cy="857634"/>
            </a:xfrm>
            <a:prstGeom prst="leftBrace">
              <a:avLst>
                <a:gd name="adj1" fmla="val 8333"/>
                <a:gd name="adj2" fmla="val 53883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9CB6F816-C5F2-4202-9082-4815A75A96C2}"/>
                </a:ext>
              </a:extLst>
            </p:cNvPr>
            <p:cNvCxnSpPr>
              <a:cxnSpLocks/>
            </p:cNvCxnSpPr>
            <p:nvPr/>
          </p:nvCxnSpPr>
          <p:spPr>
            <a:xfrm>
              <a:off x="162560" y="2097757"/>
              <a:ext cx="0" cy="34699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6C52A402-2058-48C7-9462-505B2EAADBDA}"/>
                </a:ext>
              </a:extLst>
            </p:cNvPr>
            <p:cNvCxnSpPr>
              <a:cxnSpLocks/>
            </p:cNvCxnSpPr>
            <p:nvPr/>
          </p:nvCxnSpPr>
          <p:spPr>
            <a:xfrm>
              <a:off x="162560" y="5567680"/>
              <a:ext cx="28462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D25D5DE-F05C-4BB8-A78E-13B6EFD744B8}"/>
              </a:ext>
            </a:extLst>
          </p:cNvPr>
          <p:cNvSpPr txBox="1"/>
          <p:nvPr/>
        </p:nvSpPr>
        <p:spPr>
          <a:xfrm>
            <a:off x="670562" y="4199008"/>
            <a:ext cx="113183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案①：</a:t>
            </a:r>
            <a:r>
              <a:rPr lang="ja-JP" altLang="en-US" dirty="0"/>
              <a:t>微小</a:t>
            </a:r>
            <a:r>
              <a:rPr kumimoji="1" lang="ja-JP" altLang="en-US" dirty="0"/>
              <a:t>角度制御</a:t>
            </a:r>
            <a:endParaRPr kumimoji="1" lang="en-US" altLang="ja-JP" dirty="0"/>
          </a:p>
          <a:p>
            <a:r>
              <a:rPr lang="ja-JP" altLang="en-US" dirty="0"/>
              <a:t>　　　動作指令受信中のみ微小目標角度を継続送信する。</a:t>
            </a:r>
            <a:endParaRPr lang="en-US" altLang="ja-JP" dirty="0"/>
          </a:p>
          <a:p>
            <a:r>
              <a:rPr lang="ja-JP" altLang="en-US" dirty="0"/>
              <a:t>　　　目標角度を調整すれば疑似的に速度制御可能。回転と停止を繰返すので発振的になる。</a:t>
            </a:r>
            <a:endParaRPr lang="en-US" altLang="ja-JP" dirty="0"/>
          </a:p>
          <a:p>
            <a:r>
              <a:rPr lang="ja-JP" altLang="en-US" dirty="0"/>
              <a:t>案②：最大</a:t>
            </a:r>
            <a:r>
              <a:rPr lang="en-US" altLang="ja-JP" dirty="0"/>
              <a:t>/</a:t>
            </a:r>
            <a:r>
              <a:rPr lang="ja-JP" altLang="en-US" dirty="0"/>
              <a:t>最小角度制御</a:t>
            </a:r>
            <a:endParaRPr lang="en-US" altLang="ja-JP" dirty="0"/>
          </a:p>
          <a:p>
            <a:r>
              <a:rPr lang="ja-JP" altLang="en-US" dirty="0"/>
              <a:t>　　　動作指令受信中のみ限界角度を継続送信する。滑らかに動作可能。</a:t>
            </a:r>
            <a:endParaRPr lang="en-US" altLang="ja-JP" dirty="0"/>
          </a:p>
          <a:p>
            <a:r>
              <a:rPr lang="ja-JP" altLang="en-US" dirty="0"/>
              <a:t>　　　指令停止または限界角度時に、現在角度を送信し停止させる。</a:t>
            </a:r>
            <a:endParaRPr lang="en-US" altLang="ja-JP" dirty="0"/>
          </a:p>
          <a:p>
            <a:r>
              <a:rPr lang="ja-JP" altLang="en-US" dirty="0"/>
              <a:t>案③：速度制御（無限回転モード）</a:t>
            </a:r>
            <a:endParaRPr lang="en-US" altLang="ja-JP" dirty="0"/>
          </a:p>
          <a:p>
            <a:r>
              <a:rPr kumimoji="1" lang="ja-JP" altLang="en-US" dirty="0"/>
              <a:t>　　　滑らかに動作可能だが、</a:t>
            </a:r>
            <a:r>
              <a:rPr lang="ja-JP" altLang="en-US" dirty="0"/>
              <a:t>構造的に</a:t>
            </a:r>
            <a:r>
              <a:rPr kumimoji="1" lang="ja-JP" altLang="en-US" dirty="0"/>
              <a:t>無限回転できないので動作中の現在角度取得必須。</a:t>
            </a:r>
            <a:endParaRPr kumimoji="1" lang="en-US" altLang="ja-JP" dirty="0"/>
          </a:p>
          <a:p>
            <a:r>
              <a:rPr lang="ja-JP" altLang="en-US" dirty="0"/>
              <a:t>　　　停止時はフリーとなるので、摩擦等で姿勢維持必要。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170033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1B6956-EE63-4D3B-8C53-777E068D9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79407"/>
            <a:ext cx="10515600" cy="1325563"/>
          </a:xfrm>
        </p:spPr>
        <p:txBody>
          <a:bodyPr/>
          <a:lstStyle/>
          <a:p>
            <a:pPr algn="ctr"/>
            <a:r>
              <a:rPr kumimoji="1" lang="ja-JP" altLang="en-US" dirty="0"/>
              <a:t>参考情報</a:t>
            </a:r>
          </a:p>
        </p:txBody>
      </p:sp>
    </p:spTree>
    <p:extLst>
      <p:ext uri="{BB962C8B-B14F-4D97-AF65-F5344CB8AC3E}">
        <p14:creationId xmlns:p14="http://schemas.microsoft.com/office/powerpoint/2010/main" val="4056259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03D081-7787-4018-97A9-E8315BD52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/>
              <a:t>各コンポーネント情報</a:t>
            </a:r>
          </a:p>
        </p:txBody>
      </p:sp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23AAF923-7BD3-43CF-832A-00DA79D471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079132"/>
              </p:ext>
            </p:extLst>
          </p:nvPr>
        </p:nvGraphicFramePr>
        <p:xfrm>
          <a:off x="478465" y="2240122"/>
          <a:ext cx="11398102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0095">
                  <a:extLst>
                    <a:ext uri="{9D8B030D-6E8A-4147-A177-3AD203B41FA5}">
                      <a16:colId xmlns:a16="http://schemas.microsoft.com/office/drawing/2014/main" val="798443527"/>
                    </a:ext>
                  </a:extLst>
                </a:gridCol>
                <a:gridCol w="3122900">
                  <a:extLst>
                    <a:ext uri="{9D8B030D-6E8A-4147-A177-3AD203B41FA5}">
                      <a16:colId xmlns:a16="http://schemas.microsoft.com/office/drawing/2014/main" val="3611205866"/>
                    </a:ext>
                  </a:extLst>
                </a:gridCol>
                <a:gridCol w="2158410">
                  <a:extLst>
                    <a:ext uri="{9D8B030D-6E8A-4147-A177-3AD203B41FA5}">
                      <a16:colId xmlns:a16="http://schemas.microsoft.com/office/drawing/2014/main" val="2775905220"/>
                    </a:ext>
                  </a:extLst>
                </a:gridCol>
                <a:gridCol w="2328530">
                  <a:extLst>
                    <a:ext uri="{9D8B030D-6E8A-4147-A177-3AD203B41FA5}">
                      <a16:colId xmlns:a16="http://schemas.microsoft.com/office/drawing/2014/main" val="1879517572"/>
                    </a:ext>
                  </a:extLst>
                </a:gridCol>
                <a:gridCol w="1818167">
                  <a:extLst>
                    <a:ext uri="{9D8B030D-6E8A-4147-A177-3AD203B41FA5}">
                      <a16:colId xmlns:a16="http://schemas.microsoft.com/office/drawing/2014/main" val="40186336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コンポ名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製品名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価格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製品情報リンク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備考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677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メイン</a:t>
                      </a:r>
                      <a:r>
                        <a:rPr kumimoji="1" lang="en-US" altLang="ja-JP" dirty="0"/>
                        <a:t>CPU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altLang="ja-JP" b="0" dirty="0"/>
                        <a:t>Raspberry Pi 3 Model B+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\6,000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>
                          <a:hlinkClick r:id="rId3"/>
                        </a:rPr>
                        <a:t>リンク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403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バッテリ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b="0" dirty="0"/>
                        <a:t>ROBO</a:t>
                      </a:r>
                      <a:r>
                        <a:rPr lang="ja-JP" altLang="en-US" b="0" dirty="0"/>
                        <a:t>ﾊﾟﾜｰｾﾙ</a:t>
                      </a:r>
                      <a:r>
                        <a:rPr lang="en-US" altLang="ja-JP" b="0" dirty="0"/>
                        <a:t>F3-2100(Li-</a:t>
                      </a:r>
                      <a:r>
                        <a:rPr lang="en-US" altLang="ja-JP" b="0" dirty="0" err="1"/>
                        <a:t>fe</a:t>
                      </a:r>
                      <a:r>
                        <a:rPr lang="en-US" altLang="ja-JP" b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\4,500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>
                          <a:hlinkClick r:id="rId4"/>
                        </a:rPr>
                        <a:t>リンク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2984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サーボモータ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KRS4031HV ICS</a:t>
                      </a:r>
                      <a:endParaRPr lang="en-US" altLang="ja-JP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\5,000×6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>
                          <a:hlinkClick r:id="rId5"/>
                        </a:rPr>
                        <a:t>リンク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705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スリップリング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b="0" dirty="0"/>
                        <a:t>RC402-L16A-16SP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\2,000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>
                          <a:hlinkClick r:id="rId6"/>
                        </a:rPr>
                        <a:t>リンク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031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USB-</a:t>
                      </a:r>
                      <a:r>
                        <a:rPr kumimoji="1" lang="ja-JP" altLang="en-US" dirty="0"/>
                        <a:t>ｼﾘｱﾙ変換器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b="0" dirty="0"/>
                        <a:t>Dual USB</a:t>
                      </a:r>
                      <a:r>
                        <a:rPr lang="ja-JP" altLang="en-US" b="0" dirty="0"/>
                        <a:t>アダプター</a:t>
                      </a:r>
                      <a:r>
                        <a:rPr lang="en-US" altLang="ja-JP" b="0" dirty="0"/>
                        <a:t>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\6,000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>
                          <a:hlinkClick r:id="rId7"/>
                        </a:rPr>
                        <a:t>リンク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783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ICS</a:t>
                      </a:r>
                      <a:r>
                        <a:rPr kumimoji="1" lang="ja-JP" altLang="en-US" dirty="0"/>
                        <a:t>変換器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b="0" dirty="0"/>
                        <a:t>ICS</a:t>
                      </a:r>
                      <a:r>
                        <a:rPr lang="ja-JP" altLang="en-US" b="0" dirty="0"/>
                        <a:t>変換基板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\1,800</a:t>
                      </a:r>
                      <a:endParaRPr kumimoji="1" lang="ja-JP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>
                          <a:hlinkClick r:id="rId8"/>
                        </a:rPr>
                        <a:t>リンク</a:t>
                      </a:r>
                      <a:endParaRPr kumimoji="1" lang="en-US" altLang="ja-JP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使用しない予定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973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764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9032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D9E17F-FD5E-4829-8E46-CE7B8DD0E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-158040"/>
            <a:ext cx="10515600" cy="1325563"/>
          </a:xfrm>
        </p:spPr>
        <p:txBody>
          <a:bodyPr/>
          <a:lstStyle/>
          <a:p>
            <a:pPr algn="ctr"/>
            <a:r>
              <a:rPr kumimoji="1" lang="ja-JP" altLang="en-US" dirty="0"/>
              <a:t>外形寸法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E592C67-45D3-4599-B681-FF9787F9E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160" y="2045677"/>
            <a:ext cx="9265920" cy="4812323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84BE13E-B4C3-479C-8D8C-5A3497AB20AD}"/>
              </a:ext>
            </a:extLst>
          </p:cNvPr>
          <p:cNvSpPr txBox="1"/>
          <p:nvPr/>
        </p:nvSpPr>
        <p:spPr>
          <a:xfrm>
            <a:off x="2209800" y="872883"/>
            <a:ext cx="67505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ＰＣ３０ＭＲ－５の</a:t>
            </a:r>
            <a:r>
              <a:rPr lang="ja-JP" altLang="en-US" sz="3200" dirty="0"/>
              <a:t>１／９</a:t>
            </a:r>
            <a:r>
              <a:rPr kumimoji="1" lang="ja-JP" altLang="en-US" sz="3200" dirty="0"/>
              <a:t>スケール</a:t>
            </a:r>
            <a:endParaRPr kumimoji="1" lang="en-US" altLang="ja-JP" sz="3200" dirty="0"/>
          </a:p>
          <a:p>
            <a:r>
              <a:rPr lang="en-US" altLang="ja-JP" sz="3200" dirty="0">
                <a:hlinkClick r:id="rId3"/>
              </a:rPr>
              <a:t>PC30MR-5</a:t>
            </a:r>
            <a:r>
              <a:rPr lang="ja-JP" altLang="en-US" sz="3200" dirty="0">
                <a:hlinkClick r:id="rId3"/>
              </a:rPr>
              <a:t>カタログへのリンク</a:t>
            </a:r>
            <a:endParaRPr lang="en-US" altLang="ja-JP" sz="3200" dirty="0"/>
          </a:p>
          <a:p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40721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5F8D956-155F-4EC0-A41F-BC817FEAE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272"/>
            <a:ext cx="4086225" cy="57912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C7CF85B-4B5C-4DDA-A789-896733F19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069" y="107272"/>
            <a:ext cx="822007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11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40C445A-43D3-40B5-8885-23AEFFA6C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093" y="0"/>
            <a:ext cx="58157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507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B5D2BD-F470-4435-87B8-64EF7A1ED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 descr="領収書, テキスト が含まれている画像&#10;&#10;自動的に生成された説明">
            <a:extLst>
              <a:ext uri="{FF2B5EF4-FFF2-40B4-BE49-F238E27FC236}">
                <a16:creationId xmlns:a16="http://schemas.microsoft.com/office/drawing/2014/main" id="{64FEAEF8-6C93-4CFC-B77B-2633F803A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240030"/>
            <a:ext cx="8823960" cy="661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29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FF8DD8-F4B2-458E-BA9B-33516A7C0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2998"/>
            <a:ext cx="10515600" cy="1325563"/>
          </a:xfrm>
        </p:spPr>
        <p:txBody>
          <a:bodyPr/>
          <a:lstStyle/>
          <a:p>
            <a:pPr algn="ctr"/>
            <a:r>
              <a:rPr kumimoji="1" lang="ja-JP" altLang="en-US" dirty="0"/>
              <a:t>スケジュール</a:t>
            </a:r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DDD2F51C-F5DD-41BA-9143-451D426ECE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73488"/>
              </p:ext>
            </p:extLst>
          </p:nvPr>
        </p:nvGraphicFramePr>
        <p:xfrm>
          <a:off x="120000" y="1019287"/>
          <a:ext cx="11952000" cy="48194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8000">
                  <a:extLst>
                    <a:ext uri="{9D8B030D-6E8A-4147-A177-3AD203B41FA5}">
                      <a16:colId xmlns:a16="http://schemas.microsoft.com/office/drawing/2014/main" val="63641929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554827735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1750734235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619000620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2286083403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53736093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187778783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1461769318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11035497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207586385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4243001802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1883533585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373243662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1915317525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1366582135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622585943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1062185956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611215988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726132423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207273911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286066063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840270551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6</a:t>
                      </a:r>
                      <a:r>
                        <a:rPr kumimoji="1" lang="ja-JP" altLang="en-US" dirty="0"/>
                        <a:t>月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7</a:t>
                      </a:r>
                      <a:r>
                        <a:rPr kumimoji="1" lang="ja-JP" altLang="en-US" dirty="0"/>
                        <a:t>月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8</a:t>
                      </a:r>
                      <a:r>
                        <a:rPr kumimoji="1" lang="ja-JP" altLang="en-US" dirty="0"/>
                        <a:t>月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9</a:t>
                      </a:r>
                      <a:r>
                        <a:rPr kumimoji="1" lang="ja-JP" altLang="en-US" dirty="0"/>
                        <a:t>月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10</a:t>
                      </a:r>
                      <a:r>
                        <a:rPr kumimoji="1" lang="ja-JP" altLang="en-US" dirty="0"/>
                        <a:t>月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5264600"/>
                  </a:ext>
                </a:extLst>
              </a:tr>
              <a:tr h="369346">
                <a:tc gridSpan="2"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4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0659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b="0" dirty="0">
                          <a:solidFill>
                            <a:schemeClr val="tx1"/>
                          </a:solidFill>
                        </a:rPr>
                        <a:t>ﾊｰﾄﾞｳｪｱ</a:t>
                      </a:r>
                      <a:endParaRPr kumimoji="1" lang="en-US" altLang="ja-JP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b="0" dirty="0">
                          <a:solidFill>
                            <a:schemeClr val="tx1"/>
                          </a:solidFill>
                        </a:rPr>
                        <a:t>設計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91472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b="0" dirty="0">
                          <a:solidFill>
                            <a:schemeClr val="tx1"/>
                          </a:solidFill>
                        </a:rPr>
                        <a:t>製作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18666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kumimoji="1" lang="ja-JP" altLang="en-US" b="0" dirty="0">
                          <a:solidFill>
                            <a:schemeClr val="tx1"/>
                          </a:solidFill>
                        </a:rPr>
                        <a:t>回路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b="0" dirty="0">
                          <a:solidFill>
                            <a:schemeClr val="tx1"/>
                          </a:solidFill>
                        </a:rPr>
                        <a:t>設計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969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b="0" dirty="0">
                          <a:solidFill>
                            <a:schemeClr val="tx1"/>
                          </a:solidFill>
                        </a:rPr>
                        <a:t>製作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82222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/>
                      <a:r>
                        <a:rPr kumimoji="1" lang="ja-JP" altLang="en-US" b="0" dirty="0">
                          <a:solidFill>
                            <a:schemeClr val="tx1"/>
                          </a:solidFill>
                        </a:rPr>
                        <a:t>ｺﾝﾄﾛｰﾗ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b="0" dirty="0">
                          <a:solidFill>
                            <a:schemeClr val="tx1"/>
                          </a:solidFill>
                        </a:rPr>
                        <a:t>ｽﾏﾎ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9792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b="0" dirty="0">
                          <a:solidFill>
                            <a:schemeClr val="tx1"/>
                          </a:solidFill>
                        </a:rPr>
                        <a:t>VR</a:t>
                      </a:r>
                      <a:endParaRPr kumimoji="1" lang="ja-JP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13028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kumimoji="1" lang="ja-JP" altLang="en-US" b="0" dirty="0">
                          <a:solidFill>
                            <a:schemeClr val="tx1"/>
                          </a:solidFill>
                        </a:rPr>
                        <a:t>ｼﾐｭﾚｰﾀ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b="0" dirty="0">
                          <a:solidFill>
                            <a:schemeClr val="tx1"/>
                          </a:solidFill>
                        </a:rPr>
                        <a:t>作成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1528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b="0" dirty="0">
                          <a:solidFill>
                            <a:schemeClr val="tx1"/>
                          </a:solidFill>
                        </a:rPr>
                        <a:t>VR</a:t>
                      </a:r>
                      <a:r>
                        <a:rPr kumimoji="1" lang="ja-JP" altLang="en-US" b="0" dirty="0">
                          <a:solidFill>
                            <a:schemeClr val="tx1"/>
                          </a:solidFill>
                        </a:rPr>
                        <a:t>連携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71620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kumimoji="1" lang="ja-JP" altLang="en-US" b="0" dirty="0">
                          <a:solidFill>
                            <a:schemeClr val="tx1"/>
                          </a:solidFill>
                        </a:rPr>
                        <a:t>ｿﾌﾄｳｪｱ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b="0" dirty="0">
                          <a:solidFill>
                            <a:schemeClr val="tx1"/>
                          </a:solidFill>
                        </a:rPr>
                        <a:t>ﾌｧｰﾑｳｪｱ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5282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b="0" dirty="0">
                          <a:solidFill>
                            <a:schemeClr val="tx1"/>
                          </a:solidFill>
                        </a:rPr>
                        <a:t>ﾓｰｼｮﾝ作成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39709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b="0" dirty="0">
                          <a:solidFill>
                            <a:schemeClr val="tx1"/>
                          </a:solidFill>
                        </a:rPr>
                        <a:t>画像認識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761480"/>
                  </a:ext>
                </a:extLst>
              </a:tr>
            </a:tbl>
          </a:graphicData>
        </a:graphic>
      </p:graphicFrame>
      <p:sp>
        <p:nvSpPr>
          <p:cNvPr id="7" name="二等辺三角形 6">
            <a:extLst>
              <a:ext uri="{FF2B5EF4-FFF2-40B4-BE49-F238E27FC236}">
                <a16:creationId xmlns:a16="http://schemas.microsoft.com/office/drawing/2014/main" id="{87DDFCFE-E57B-43EF-A2A7-E347B59CC720}"/>
              </a:ext>
            </a:extLst>
          </p:cNvPr>
          <p:cNvSpPr/>
          <p:nvPr/>
        </p:nvSpPr>
        <p:spPr>
          <a:xfrm flipV="1">
            <a:off x="10990730" y="820950"/>
            <a:ext cx="242047" cy="198337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8385677-8504-4453-B098-52A45C1B2F3A}"/>
              </a:ext>
            </a:extLst>
          </p:cNvPr>
          <p:cNvSpPr txBox="1"/>
          <p:nvPr/>
        </p:nvSpPr>
        <p:spPr>
          <a:xfrm>
            <a:off x="8835936" y="6397179"/>
            <a:ext cx="2913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11/29 </a:t>
            </a:r>
            <a:r>
              <a:rPr lang="ja-JP" altLang="en-US" dirty="0"/>
              <a:t>ものづくり文化展</a:t>
            </a:r>
            <a:endParaRPr lang="en-US" altLang="ja-JP" dirty="0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F59264CB-DD5E-41AE-99FB-BCC80C83D10B}"/>
              </a:ext>
            </a:extLst>
          </p:cNvPr>
          <p:cNvCxnSpPr>
            <a:cxnSpLocks/>
          </p:cNvCxnSpPr>
          <p:nvPr/>
        </p:nvCxnSpPr>
        <p:spPr>
          <a:xfrm>
            <a:off x="12072000" y="1766047"/>
            <a:ext cx="0" cy="50004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E8E3FCA5-9C84-4692-B889-BCA2A821D66E}"/>
              </a:ext>
            </a:extLst>
          </p:cNvPr>
          <p:cNvCxnSpPr>
            <a:cxnSpLocks/>
          </p:cNvCxnSpPr>
          <p:nvPr/>
        </p:nvCxnSpPr>
        <p:spPr>
          <a:xfrm>
            <a:off x="11498454" y="6581845"/>
            <a:ext cx="5735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451ADDE4-C3E4-43A0-841F-FDA9CD835060}"/>
              </a:ext>
            </a:extLst>
          </p:cNvPr>
          <p:cNvCxnSpPr>
            <a:cxnSpLocks/>
          </p:cNvCxnSpPr>
          <p:nvPr/>
        </p:nvCxnSpPr>
        <p:spPr>
          <a:xfrm>
            <a:off x="2366682" y="1882588"/>
            <a:ext cx="5056094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B5E314C0-6DCA-4EB3-BE52-7EC2EEA9353A}"/>
              </a:ext>
            </a:extLst>
          </p:cNvPr>
          <p:cNvCxnSpPr>
            <a:cxnSpLocks/>
          </p:cNvCxnSpPr>
          <p:nvPr/>
        </p:nvCxnSpPr>
        <p:spPr>
          <a:xfrm>
            <a:off x="7422776" y="2303929"/>
            <a:ext cx="1255059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FEC13999-54E5-4D6A-B1C0-4D152AFC8357}"/>
              </a:ext>
            </a:extLst>
          </p:cNvPr>
          <p:cNvCxnSpPr>
            <a:cxnSpLocks/>
          </p:cNvCxnSpPr>
          <p:nvPr/>
        </p:nvCxnSpPr>
        <p:spPr>
          <a:xfrm>
            <a:off x="2366682" y="2635624"/>
            <a:ext cx="1945341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17988B81-2A8E-452E-B4CC-A504740163DB}"/>
              </a:ext>
            </a:extLst>
          </p:cNvPr>
          <p:cNvCxnSpPr>
            <a:cxnSpLocks/>
          </p:cNvCxnSpPr>
          <p:nvPr/>
        </p:nvCxnSpPr>
        <p:spPr>
          <a:xfrm>
            <a:off x="4312023" y="2985248"/>
            <a:ext cx="2877671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E5D748E0-27F6-4137-962B-071082A6206F}"/>
              </a:ext>
            </a:extLst>
          </p:cNvPr>
          <p:cNvCxnSpPr>
            <a:cxnSpLocks/>
          </p:cNvCxnSpPr>
          <p:nvPr/>
        </p:nvCxnSpPr>
        <p:spPr>
          <a:xfrm>
            <a:off x="2366682" y="3357283"/>
            <a:ext cx="4823012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3C9E3310-D1C8-415F-B7B4-E15ABDD6206B}"/>
              </a:ext>
            </a:extLst>
          </p:cNvPr>
          <p:cNvCxnSpPr>
            <a:cxnSpLocks/>
          </p:cNvCxnSpPr>
          <p:nvPr/>
        </p:nvCxnSpPr>
        <p:spPr>
          <a:xfrm>
            <a:off x="6239436" y="3751730"/>
            <a:ext cx="2904564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5AFA799B-F8CB-48F8-9CA6-7A98D1467A7B}"/>
              </a:ext>
            </a:extLst>
          </p:cNvPr>
          <p:cNvCxnSpPr>
            <a:cxnSpLocks/>
          </p:cNvCxnSpPr>
          <p:nvPr/>
        </p:nvCxnSpPr>
        <p:spPr>
          <a:xfrm>
            <a:off x="2366682" y="4123764"/>
            <a:ext cx="4823012" cy="22678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2675FE3A-32A2-4AD8-A99F-26B5ECD3EB51}"/>
              </a:ext>
            </a:extLst>
          </p:cNvPr>
          <p:cNvCxnSpPr>
            <a:cxnSpLocks/>
          </p:cNvCxnSpPr>
          <p:nvPr/>
        </p:nvCxnSpPr>
        <p:spPr>
          <a:xfrm>
            <a:off x="6239435" y="4513729"/>
            <a:ext cx="2904565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DA1C6A60-6108-4123-8C4A-8B59BB4F403D}"/>
              </a:ext>
            </a:extLst>
          </p:cNvPr>
          <p:cNvCxnSpPr>
            <a:cxnSpLocks/>
          </p:cNvCxnSpPr>
          <p:nvPr/>
        </p:nvCxnSpPr>
        <p:spPr>
          <a:xfrm>
            <a:off x="2366682" y="4866807"/>
            <a:ext cx="4827495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B509C7C9-FED5-4538-9BBB-4F1A00BA148F}"/>
              </a:ext>
            </a:extLst>
          </p:cNvPr>
          <p:cNvCxnSpPr>
            <a:cxnSpLocks/>
          </p:cNvCxnSpPr>
          <p:nvPr/>
        </p:nvCxnSpPr>
        <p:spPr>
          <a:xfrm>
            <a:off x="6239435" y="5221940"/>
            <a:ext cx="2904565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CA1AACF8-E1C4-4470-838B-573534D22A91}"/>
              </a:ext>
            </a:extLst>
          </p:cNvPr>
          <p:cNvCxnSpPr>
            <a:cxnSpLocks/>
          </p:cNvCxnSpPr>
          <p:nvPr/>
        </p:nvCxnSpPr>
        <p:spPr>
          <a:xfrm>
            <a:off x="6239435" y="5607422"/>
            <a:ext cx="2904565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B0390962-FE52-4275-8C47-1CA61178B510}"/>
              </a:ext>
            </a:extLst>
          </p:cNvPr>
          <p:cNvCxnSpPr>
            <a:cxnSpLocks/>
          </p:cNvCxnSpPr>
          <p:nvPr/>
        </p:nvCxnSpPr>
        <p:spPr>
          <a:xfrm>
            <a:off x="2366682" y="2043377"/>
            <a:ext cx="8044056" cy="0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92CA2838-6779-4D3F-A04C-43F89E3779F6}"/>
              </a:ext>
            </a:extLst>
          </p:cNvPr>
          <p:cNvCxnSpPr>
            <a:cxnSpLocks/>
          </p:cNvCxnSpPr>
          <p:nvPr/>
        </p:nvCxnSpPr>
        <p:spPr>
          <a:xfrm>
            <a:off x="4312023" y="3129533"/>
            <a:ext cx="4831977" cy="0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41D2E4ED-74E8-4171-8195-51C64B887C52}"/>
              </a:ext>
            </a:extLst>
          </p:cNvPr>
          <p:cNvCxnSpPr>
            <a:cxnSpLocks/>
          </p:cNvCxnSpPr>
          <p:nvPr/>
        </p:nvCxnSpPr>
        <p:spPr>
          <a:xfrm>
            <a:off x="7422776" y="2413890"/>
            <a:ext cx="2987962" cy="0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252FAA55-5722-4DA8-8313-764DAC6CCE75}"/>
              </a:ext>
            </a:extLst>
          </p:cNvPr>
          <p:cNvCxnSpPr>
            <a:cxnSpLocks/>
          </p:cNvCxnSpPr>
          <p:nvPr/>
        </p:nvCxnSpPr>
        <p:spPr>
          <a:xfrm>
            <a:off x="2366682" y="4987696"/>
            <a:ext cx="8724140" cy="0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6AFCD0A8-DAE4-4414-86B5-7227FD80D1EC}"/>
              </a:ext>
            </a:extLst>
          </p:cNvPr>
          <p:cNvCxnSpPr/>
          <p:nvPr/>
        </p:nvCxnSpPr>
        <p:spPr>
          <a:xfrm>
            <a:off x="2366682" y="3487723"/>
            <a:ext cx="87241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F6598A87-F39E-4579-AD01-293A012BD126}"/>
              </a:ext>
            </a:extLst>
          </p:cNvPr>
          <p:cNvCxnSpPr/>
          <p:nvPr/>
        </p:nvCxnSpPr>
        <p:spPr>
          <a:xfrm>
            <a:off x="2366682" y="4252519"/>
            <a:ext cx="87241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537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D764815B-3F9D-45DB-B107-FA86177AD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5552"/>
            <a:ext cx="10515600" cy="1325563"/>
          </a:xfrm>
        </p:spPr>
        <p:txBody>
          <a:bodyPr/>
          <a:lstStyle/>
          <a:p>
            <a:pPr algn="ctr"/>
            <a:r>
              <a:rPr kumimoji="1" lang="ja-JP" altLang="en-US" dirty="0"/>
              <a:t>現状不具合と残り課題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2D8EC22-8E76-49D8-B202-CE842419FE61}"/>
              </a:ext>
            </a:extLst>
          </p:cNvPr>
          <p:cNvSpPr txBox="1"/>
          <p:nvPr/>
        </p:nvSpPr>
        <p:spPr>
          <a:xfrm>
            <a:off x="562062" y="1154510"/>
            <a:ext cx="8802410" cy="5447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・ブーム</a:t>
            </a:r>
            <a:r>
              <a:rPr lang="en-US" altLang="ja-JP" sz="2400" dirty="0"/>
              <a:t>/</a:t>
            </a:r>
            <a:r>
              <a:rPr lang="ja-JP" altLang="en-US" sz="2400" dirty="0"/>
              <a:t>アーム下げ動作時の速度が高い</a:t>
            </a:r>
            <a:r>
              <a:rPr lang="en-US" altLang="ja-JP" sz="2400" dirty="0"/>
              <a:t>(</a:t>
            </a:r>
            <a:r>
              <a:rPr lang="ja-JP" altLang="en-US" sz="2400" dirty="0"/>
              <a:t>最小</a:t>
            </a:r>
            <a:r>
              <a:rPr lang="en-US" altLang="ja-JP" sz="2400" dirty="0"/>
              <a:t>/</a:t>
            </a:r>
            <a:r>
              <a:rPr lang="ja-JP" altLang="en-US" sz="2400" dirty="0"/>
              <a:t>最大角度制御</a:t>
            </a:r>
            <a:r>
              <a:rPr lang="en-US" altLang="ja-JP" sz="2400" dirty="0"/>
              <a:t>)</a:t>
            </a:r>
          </a:p>
          <a:p>
            <a:r>
              <a:rPr lang="ja-JP" altLang="en-US" sz="2400" dirty="0"/>
              <a:t>　暫定対策：微小角度制御を採用</a:t>
            </a:r>
            <a:endParaRPr lang="en-US" altLang="ja-JP" sz="2400" dirty="0"/>
          </a:p>
          <a:p>
            <a:r>
              <a:rPr lang="ja-JP" altLang="en-US" sz="2400" dirty="0"/>
              <a:t>　恒久対策：減速比変更　</a:t>
            </a:r>
            <a:r>
              <a:rPr lang="en-US" altLang="ja-JP" sz="2400" dirty="0"/>
              <a:t>or</a:t>
            </a:r>
            <a:r>
              <a:rPr lang="ja-JP" altLang="en-US" sz="2400" dirty="0"/>
              <a:t>　電動シリンダ採用</a:t>
            </a:r>
            <a:endParaRPr kumimoji="1" lang="en-US" altLang="ja-JP" sz="2400" dirty="0"/>
          </a:p>
          <a:p>
            <a:endParaRPr kumimoji="1" lang="en-US" altLang="ja-JP" sz="1200" dirty="0"/>
          </a:p>
          <a:p>
            <a:r>
              <a:rPr lang="ja-JP" altLang="en-US" sz="2400" dirty="0"/>
              <a:t>・ジョイスティック感度が高く、複数軸が同時に動いてしまう</a:t>
            </a:r>
            <a:endParaRPr lang="en-US" altLang="ja-JP" sz="2400" dirty="0"/>
          </a:p>
          <a:p>
            <a:r>
              <a:rPr lang="ja-JP" altLang="en-US" sz="2400" dirty="0"/>
              <a:t>　対策：</a:t>
            </a:r>
            <a:r>
              <a:rPr kumimoji="1" lang="ja-JP" altLang="en-US" sz="2400" dirty="0"/>
              <a:t>感度調整</a:t>
            </a:r>
            <a:endParaRPr kumimoji="1" lang="en-US" altLang="ja-JP" sz="2400" dirty="0"/>
          </a:p>
          <a:p>
            <a:endParaRPr kumimoji="1" lang="en-US" altLang="ja-JP" sz="1200" dirty="0"/>
          </a:p>
          <a:p>
            <a:r>
              <a:rPr lang="ja-JP" altLang="en-US" sz="2400" dirty="0"/>
              <a:t>・電源回路発熱による強制シャットダウン</a:t>
            </a:r>
            <a:endParaRPr lang="en-US" altLang="ja-JP" sz="2400" dirty="0"/>
          </a:p>
          <a:p>
            <a:r>
              <a:rPr lang="ja-JP" altLang="en-US" sz="2400" dirty="0"/>
              <a:t>　対策：</a:t>
            </a:r>
            <a:r>
              <a:rPr lang="en-US" altLang="ja-JP" sz="2400" dirty="0"/>
              <a:t>DC/DC</a:t>
            </a:r>
            <a:r>
              <a:rPr lang="ja-JP" altLang="en-US" sz="2400" dirty="0"/>
              <a:t>コンバータを使用した電源回路へ変更</a:t>
            </a:r>
            <a:endParaRPr lang="en-US" altLang="ja-JP" sz="2400" dirty="0"/>
          </a:p>
          <a:p>
            <a:endParaRPr lang="en-US" altLang="ja-JP" sz="2400" dirty="0"/>
          </a:p>
          <a:p>
            <a:endParaRPr lang="en-US" altLang="ja-JP" sz="2400" dirty="0"/>
          </a:p>
          <a:p>
            <a:endParaRPr lang="en-US" altLang="ja-JP" sz="1200" dirty="0"/>
          </a:p>
          <a:p>
            <a:r>
              <a:rPr lang="ja-JP" altLang="en-US" sz="2400" dirty="0"/>
              <a:t>・スマホ操縦</a:t>
            </a:r>
            <a:endParaRPr lang="en-US" altLang="ja-JP" sz="2400" dirty="0"/>
          </a:p>
          <a:p>
            <a:endParaRPr lang="en-US" altLang="ja-JP" sz="1200" dirty="0"/>
          </a:p>
          <a:p>
            <a:r>
              <a:rPr lang="ja-JP" altLang="en-US" sz="2400" dirty="0"/>
              <a:t>・カメラ画像を使用した</a:t>
            </a:r>
            <a:r>
              <a:rPr lang="en-US" altLang="ja-JP" sz="2400" dirty="0"/>
              <a:t>VR</a:t>
            </a:r>
            <a:r>
              <a:rPr lang="ja-JP" altLang="en-US" sz="2400" dirty="0"/>
              <a:t>操縦</a:t>
            </a:r>
            <a:endParaRPr lang="en-US" altLang="ja-JP" sz="2400" dirty="0"/>
          </a:p>
          <a:p>
            <a:endParaRPr lang="en-US" altLang="ja-JP" sz="1200" dirty="0"/>
          </a:p>
          <a:p>
            <a:r>
              <a:rPr lang="ja-JP" altLang="en-US" sz="2400" dirty="0"/>
              <a:t>・シミュレータ作成</a:t>
            </a:r>
            <a:endParaRPr lang="en-US" altLang="ja-JP" sz="2400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E60304F-24E0-4791-90BF-0F03EEA5CDF5}"/>
              </a:ext>
            </a:extLst>
          </p:cNvPr>
          <p:cNvSpPr/>
          <p:nvPr/>
        </p:nvSpPr>
        <p:spPr>
          <a:xfrm>
            <a:off x="335560" y="1023457"/>
            <a:ext cx="11467750" cy="32465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372D8AD-3214-450D-8B89-2A8D607F0B55}"/>
              </a:ext>
            </a:extLst>
          </p:cNvPr>
          <p:cNvSpPr/>
          <p:nvPr/>
        </p:nvSpPr>
        <p:spPr>
          <a:xfrm>
            <a:off x="335560" y="4798503"/>
            <a:ext cx="11467750" cy="19609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0681B1A-9D50-49DE-A3AA-3D535C72AF66}"/>
              </a:ext>
            </a:extLst>
          </p:cNvPr>
          <p:cNvSpPr/>
          <p:nvPr/>
        </p:nvSpPr>
        <p:spPr>
          <a:xfrm>
            <a:off x="478172" y="698333"/>
            <a:ext cx="1300294" cy="4561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/>
              <a:t>不具合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5497AB9-FE1B-4D1A-8896-A105AA75E732}"/>
              </a:ext>
            </a:extLst>
          </p:cNvPr>
          <p:cNvSpPr/>
          <p:nvPr/>
        </p:nvSpPr>
        <p:spPr>
          <a:xfrm>
            <a:off x="515781" y="4499944"/>
            <a:ext cx="1472410" cy="4561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/>
              <a:t>残り課題</a:t>
            </a:r>
          </a:p>
        </p:txBody>
      </p:sp>
    </p:spTree>
    <p:extLst>
      <p:ext uri="{BB962C8B-B14F-4D97-AF65-F5344CB8AC3E}">
        <p14:creationId xmlns:p14="http://schemas.microsoft.com/office/powerpoint/2010/main" val="3684406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FF8DD8-F4B2-458E-BA9B-33516A7C0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2998"/>
            <a:ext cx="10515600" cy="1325563"/>
          </a:xfrm>
        </p:spPr>
        <p:txBody>
          <a:bodyPr/>
          <a:lstStyle/>
          <a:p>
            <a:pPr algn="ctr"/>
            <a:r>
              <a:rPr kumimoji="1" lang="ja-JP" altLang="en-US" dirty="0"/>
              <a:t>スケジュール</a:t>
            </a:r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DDD2F51C-F5DD-41BA-9143-451D426ECE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66793"/>
              </p:ext>
            </p:extLst>
          </p:nvPr>
        </p:nvGraphicFramePr>
        <p:xfrm>
          <a:off x="120000" y="821202"/>
          <a:ext cx="11952000" cy="57084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8000">
                  <a:extLst>
                    <a:ext uri="{9D8B030D-6E8A-4147-A177-3AD203B41FA5}">
                      <a16:colId xmlns:a16="http://schemas.microsoft.com/office/drawing/2014/main" val="63641929"/>
                    </a:ext>
                  </a:extLst>
                </a:gridCol>
                <a:gridCol w="1253250">
                  <a:extLst>
                    <a:ext uri="{9D8B030D-6E8A-4147-A177-3AD203B41FA5}">
                      <a16:colId xmlns:a16="http://schemas.microsoft.com/office/drawing/2014/main" val="554827735"/>
                    </a:ext>
                  </a:extLst>
                </a:gridCol>
                <a:gridCol w="456750">
                  <a:extLst>
                    <a:ext uri="{9D8B030D-6E8A-4147-A177-3AD203B41FA5}">
                      <a16:colId xmlns:a16="http://schemas.microsoft.com/office/drawing/2014/main" val="1750734235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619000620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2286083403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53736093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187778783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1461769318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11035497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207586385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4243001802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1883533585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373243662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1915317525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1366582135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622585943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1062185956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611215988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726132423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207273911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286066063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840270551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10</a:t>
                      </a:r>
                      <a:r>
                        <a:rPr kumimoji="1" lang="ja-JP" altLang="en-US" dirty="0"/>
                        <a:t>月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11</a:t>
                      </a:r>
                      <a:r>
                        <a:rPr kumimoji="1" lang="ja-JP" altLang="en-US" dirty="0"/>
                        <a:t>月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12</a:t>
                      </a:r>
                      <a:r>
                        <a:rPr kumimoji="1" lang="ja-JP" altLang="en-US" dirty="0"/>
                        <a:t>月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r>
                        <a:rPr kumimoji="1" lang="ja-JP" altLang="en-US" dirty="0"/>
                        <a:t>月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2</a:t>
                      </a:r>
                      <a:r>
                        <a:rPr kumimoji="1" lang="ja-JP" altLang="en-US" dirty="0"/>
                        <a:t>月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5264600"/>
                  </a:ext>
                </a:extLst>
              </a:tr>
              <a:tr h="369346">
                <a:tc gridSpan="2"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4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0659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dirty="0">
                          <a:solidFill>
                            <a:schemeClr val="tx1"/>
                          </a:solidFill>
                        </a:rPr>
                        <a:t>減速比</a:t>
                      </a:r>
                      <a:endParaRPr kumimoji="1" lang="en-US" altLang="ja-JP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dirty="0">
                          <a:solidFill>
                            <a:schemeClr val="tx1"/>
                          </a:solidFill>
                        </a:rPr>
                        <a:t>変更</a:t>
                      </a:r>
                      <a:endParaRPr kumimoji="1" lang="en-US" altLang="ja-JP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dirty="0">
                          <a:solidFill>
                            <a:schemeClr val="tx1"/>
                          </a:solidFill>
                        </a:rPr>
                        <a:t>設計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91472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400" b="0" dirty="0">
                          <a:solidFill>
                            <a:schemeClr val="tx1"/>
                          </a:solidFill>
                        </a:rPr>
                        <a:t>製作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18666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/>
                      <a:r>
                        <a:rPr kumimoji="1" lang="ja-JP" altLang="en-US" sz="1400" b="0" dirty="0">
                          <a:solidFill>
                            <a:schemeClr val="tx1"/>
                          </a:solidFill>
                        </a:rPr>
                        <a:t>電動ｼﾘﾝﾀﾞ設計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400" b="0" dirty="0">
                          <a:solidFill>
                            <a:schemeClr val="tx1"/>
                          </a:solidFill>
                        </a:rPr>
                        <a:t>設計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969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400" b="0" dirty="0">
                          <a:solidFill>
                            <a:schemeClr val="tx1"/>
                          </a:solidFill>
                        </a:rPr>
                        <a:t>製作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82222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/>
                      <a:r>
                        <a:rPr kumimoji="1" lang="en-US" altLang="ja-JP" sz="1400" b="0" dirty="0">
                          <a:solidFill>
                            <a:schemeClr val="tx1"/>
                          </a:solidFill>
                        </a:rPr>
                        <a:t>DC/DC</a:t>
                      </a:r>
                    </a:p>
                    <a:p>
                      <a:pPr algn="l"/>
                      <a:r>
                        <a:rPr kumimoji="1" lang="ja-JP" altLang="en-US" sz="1400" b="0" dirty="0">
                          <a:solidFill>
                            <a:schemeClr val="tx1"/>
                          </a:solidFill>
                        </a:rPr>
                        <a:t>電源回路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400" b="0" dirty="0">
                          <a:solidFill>
                            <a:schemeClr val="tx1"/>
                          </a:solidFill>
                        </a:rPr>
                        <a:t>設計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9792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400" b="0" dirty="0">
                          <a:solidFill>
                            <a:schemeClr val="tx1"/>
                          </a:solidFill>
                        </a:rPr>
                        <a:t>製作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13028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/>
                      <a:r>
                        <a:rPr kumimoji="1" lang="ja-JP" altLang="en-US" sz="1400" b="0" dirty="0">
                          <a:solidFill>
                            <a:schemeClr val="tx1"/>
                          </a:solidFill>
                        </a:rPr>
                        <a:t>ｽﾏﾎ操作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400" b="0" dirty="0">
                          <a:solidFill>
                            <a:schemeClr val="tx1"/>
                          </a:solidFill>
                        </a:rPr>
                        <a:t>アプリ作成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72247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kumimoji="1" lang="ja-JP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400" b="0" dirty="0">
                          <a:solidFill>
                            <a:schemeClr val="tx1"/>
                          </a:solidFill>
                        </a:rPr>
                        <a:t>動作確認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889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400" b="0" dirty="0">
                          <a:solidFill>
                            <a:schemeClr val="tx1"/>
                          </a:solidFill>
                        </a:rPr>
                        <a:t>ｼﾐｭﾚｰﾀ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400" b="0" dirty="0">
                          <a:solidFill>
                            <a:schemeClr val="tx1"/>
                          </a:solidFill>
                        </a:rPr>
                        <a:t>作成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1528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/>
                      <a:r>
                        <a:rPr kumimoji="1" lang="ja-JP" altLang="en-US" sz="1400" b="0" dirty="0">
                          <a:solidFill>
                            <a:schemeClr val="tx1"/>
                          </a:solidFill>
                        </a:rPr>
                        <a:t>ﾌｧｰﾑｳｪｱ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400" b="0" dirty="0">
                          <a:solidFill>
                            <a:schemeClr val="tx1"/>
                          </a:solidFill>
                        </a:rPr>
                        <a:t>JS</a:t>
                      </a:r>
                      <a:r>
                        <a:rPr kumimoji="1" lang="ja-JP" altLang="en-US" sz="1400" b="0" dirty="0">
                          <a:solidFill>
                            <a:schemeClr val="tx1"/>
                          </a:solidFill>
                        </a:rPr>
                        <a:t>感度調整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7162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400" b="0" dirty="0">
                          <a:solidFill>
                            <a:schemeClr val="tx1"/>
                          </a:solidFill>
                        </a:rPr>
                        <a:t>微小角度制御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5282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/>
                      <a:r>
                        <a:rPr kumimoji="1" lang="ja-JP" altLang="en-US" sz="1400" b="0" dirty="0">
                          <a:solidFill>
                            <a:schemeClr val="tx1"/>
                          </a:solidFill>
                        </a:rPr>
                        <a:t>ＶＲ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400" b="0" dirty="0">
                          <a:solidFill>
                            <a:schemeClr val="tx1"/>
                          </a:solidFill>
                        </a:rPr>
                        <a:t>カメラ搭載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39709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dirty="0">
                          <a:solidFill>
                            <a:schemeClr val="tx1"/>
                          </a:solidFill>
                        </a:rPr>
                        <a:t>VR</a:t>
                      </a:r>
                      <a:r>
                        <a:rPr kumimoji="1" lang="ja-JP" altLang="en-US" sz="1400" b="0" dirty="0">
                          <a:solidFill>
                            <a:schemeClr val="tx1"/>
                          </a:solidFill>
                        </a:rPr>
                        <a:t>ゴーグル</a:t>
                      </a:r>
                      <a:endParaRPr kumimoji="1" lang="en-US" altLang="ja-JP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dirty="0">
                          <a:solidFill>
                            <a:schemeClr val="tx1"/>
                          </a:solidFill>
                        </a:rPr>
                        <a:t>動作確認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761480"/>
                  </a:ext>
                </a:extLst>
              </a:tr>
            </a:tbl>
          </a:graphicData>
        </a:graphic>
      </p:graphicFrame>
      <p:sp>
        <p:nvSpPr>
          <p:cNvPr id="7" name="二等辺三角形 6">
            <a:extLst>
              <a:ext uri="{FF2B5EF4-FFF2-40B4-BE49-F238E27FC236}">
                <a16:creationId xmlns:a16="http://schemas.microsoft.com/office/drawing/2014/main" id="{87DDFCFE-E57B-43EF-A2A7-E347B59CC720}"/>
              </a:ext>
            </a:extLst>
          </p:cNvPr>
          <p:cNvSpPr/>
          <p:nvPr/>
        </p:nvSpPr>
        <p:spPr>
          <a:xfrm flipV="1">
            <a:off x="10990730" y="622865"/>
            <a:ext cx="242047" cy="198337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8385677-8504-4453-B098-52A45C1B2F3A}"/>
              </a:ext>
            </a:extLst>
          </p:cNvPr>
          <p:cNvSpPr txBox="1"/>
          <p:nvPr/>
        </p:nvSpPr>
        <p:spPr>
          <a:xfrm>
            <a:off x="3039133" y="6538525"/>
            <a:ext cx="2913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11/29 </a:t>
            </a:r>
            <a:r>
              <a:rPr lang="ja-JP" altLang="en-US" dirty="0"/>
              <a:t>ものづくり文化展</a:t>
            </a:r>
            <a:endParaRPr lang="en-US" altLang="ja-JP" dirty="0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F59264CB-DD5E-41AE-99FB-BCC80C83D10B}"/>
              </a:ext>
            </a:extLst>
          </p:cNvPr>
          <p:cNvCxnSpPr>
            <a:cxnSpLocks/>
          </p:cNvCxnSpPr>
          <p:nvPr/>
        </p:nvCxnSpPr>
        <p:spPr>
          <a:xfrm>
            <a:off x="6239435" y="1546752"/>
            <a:ext cx="0" cy="53112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E8E3FCA5-9C84-4692-B889-BCA2A821D66E}"/>
              </a:ext>
            </a:extLst>
          </p:cNvPr>
          <p:cNvCxnSpPr>
            <a:cxnSpLocks/>
          </p:cNvCxnSpPr>
          <p:nvPr/>
        </p:nvCxnSpPr>
        <p:spPr>
          <a:xfrm>
            <a:off x="5665889" y="6715047"/>
            <a:ext cx="5735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F4E2E34A-BA77-4581-BCC0-473A009F88F3}"/>
              </a:ext>
            </a:extLst>
          </p:cNvPr>
          <p:cNvCxnSpPr>
            <a:cxnSpLocks/>
          </p:cNvCxnSpPr>
          <p:nvPr/>
        </p:nvCxnSpPr>
        <p:spPr>
          <a:xfrm>
            <a:off x="2385732" y="1741653"/>
            <a:ext cx="1900518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C2E5CFB5-42AB-4B69-9A31-F44CF1C38C6E}"/>
              </a:ext>
            </a:extLst>
          </p:cNvPr>
          <p:cNvCxnSpPr>
            <a:cxnSpLocks/>
          </p:cNvCxnSpPr>
          <p:nvPr/>
        </p:nvCxnSpPr>
        <p:spPr>
          <a:xfrm>
            <a:off x="4286250" y="2113128"/>
            <a:ext cx="495300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9E8888BE-155F-4A15-8100-69A7D3A7FAFA}"/>
              </a:ext>
            </a:extLst>
          </p:cNvPr>
          <p:cNvCxnSpPr>
            <a:cxnSpLocks/>
          </p:cNvCxnSpPr>
          <p:nvPr/>
        </p:nvCxnSpPr>
        <p:spPr>
          <a:xfrm>
            <a:off x="2385732" y="2484603"/>
            <a:ext cx="3376893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1D669FD6-0097-44F1-9736-60A76D514BCF}"/>
              </a:ext>
            </a:extLst>
          </p:cNvPr>
          <p:cNvCxnSpPr>
            <a:cxnSpLocks/>
          </p:cNvCxnSpPr>
          <p:nvPr/>
        </p:nvCxnSpPr>
        <p:spPr>
          <a:xfrm>
            <a:off x="5744135" y="2865603"/>
            <a:ext cx="495300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B58C780B-DA3D-4C72-B9ED-AA1811A218AA}"/>
              </a:ext>
            </a:extLst>
          </p:cNvPr>
          <p:cNvCxnSpPr>
            <a:cxnSpLocks/>
          </p:cNvCxnSpPr>
          <p:nvPr/>
        </p:nvCxnSpPr>
        <p:spPr>
          <a:xfrm>
            <a:off x="2385732" y="3230915"/>
            <a:ext cx="948018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19BF42B3-CFA1-42AE-ABF4-DCC0DD9CFE3F}"/>
              </a:ext>
            </a:extLst>
          </p:cNvPr>
          <p:cNvCxnSpPr>
            <a:cxnSpLocks/>
          </p:cNvCxnSpPr>
          <p:nvPr/>
        </p:nvCxnSpPr>
        <p:spPr>
          <a:xfrm>
            <a:off x="3338232" y="3592865"/>
            <a:ext cx="481293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9BE923FE-3B49-4C7E-B949-B63817AA2051}"/>
              </a:ext>
            </a:extLst>
          </p:cNvPr>
          <p:cNvCxnSpPr>
            <a:cxnSpLocks/>
          </p:cNvCxnSpPr>
          <p:nvPr/>
        </p:nvCxnSpPr>
        <p:spPr>
          <a:xfrm>
            <a:off x="2385732" y="4726340"/>
            <a:ext cx="3853703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E7A55C83-AD3F-468D-9D89-0D4F9E3C7668}"/>
              </a:ext>
            </a:extLst>
          </p:cNvPr>
          <p:cNvCxnSpPr>
            <a:cxnSpLocks/>
          </p:cNvCxnSpPr>
          <p:nvPr/>
        </p:nvCxnSpPr>
        <p:spPr>
          <a:xfrm>
            <a:off x="2385732" y="5107340"/>
            <a:ext cx="948018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EAEFE10F-D62C-4C5F-8861-B1347909216B}"/>
              </a:ext>
            </a:extLst>
          </p:cNvPr>
          <p:cNvCxnSpPr>
            <a:cxnSpLocks/>
          </p:cNvCxnSpPr>
          <p:nvPr/>
        </p:nvCxnSpPr>
        <p:spPr>
          <a:xfrm>
            <a:off x="2385732" y="5478815"/>
            <a:ext cx="948018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34542DB2-D44F-485D-AFE9-A4BF9F0A7123}"/>
              </a:ext>
            </a:extLst>
          </p:cNvPr>
          <p:cNvCxnSpPr>
            <a:cxnSpLocks/>
          </p:cNvCxnSpPr>
          <p:nvPr/>
        </p:nvCxnSpPr>
        <p:spPr>
          <a:xfrm>
            <a:off x="2385732" y="5840765"/>
            <a:ext cx="1900518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4B2ACCDF-F8B7-4BB7-9157-7744D5D676C8}"/>
              </a:ext>
            </a:extLst>
          </p:cNvPr>
          <p:cNvCxnSpPr>
            <a:cxnSpLocks/>
          </p:cNvCxnSpPr>
          <p:nvPr/>
        </p:nvCxnSpPr>
        <p:spPr>
          <a:xfrm>
            <a:off x="4286250" y="6278915"/>
            <a:ext cx="1900518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F5F5E7DD-02F0-4642-96C2-A35E06AE115E}"/>
              </a:ext>
            </a:extLst>
          </p:cNvPr>
          <p:cNvCxnSpPr>
            <a:cxnSpLocks/>
          </p:cNvCxnSpPr>
          <p:nvPr/>
        </p:nvCxnSpPr>
        <p:spPr>
          <a:xfrm>
            <a:off x="2373966" y="3973865"/>
            <a:ext cx="950259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4C0EAEC2-F215-409C-A7BD-09B1D70AC3A5}"/>
              </a:ext>
            </a:extLst>
          </p:cNvPr>
          <p:cNvCxnSpPr>
            <a:cxnSpLocks/>
          </p:cNvCxnSpPr>
          <p:nvPr/>
        </p:nvCxnSpPr>
        <p:spPr>
          <a:xfrm>
            <a:off x="3324225" y="4345340"/>
            <a:ext cx="950259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018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タイトル 1">
            <a:extLst>
              <a:ext uri="{FF2B5EF4-FFF2-40B4-BE49-F238E27FC236}">
                <a16:creationId xmlns:a16="http://schemas.microsoft.com/office/drawing/2014/main" id="{33C3C8BA-8D83-4319-9464-8AC820377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446" y="0"/>
            <a:ext cx="10515600" cy="1325563"/>
          </a:xfrm>
        </p:spPr>
        <p:txBody>
          <a:bodyPr/>
          <a:lstStyle/>
          <a:p>
            <a:pPr algn="ctr"/>
            <a:r>
              <a:rPr lang="ja-JP" altLang="en-US" dirty="0"/>
              <a:t>ハードウェア</a:t>
            </a:r>
            <a:endParaRPr kumimoji="1" lang="ja-JP" altLang="en-US" dirty="0"/>
          </a:p>
        </p:txBody>
      </p: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F23921E5-1383-44EE-9E38-5765DB99D2B6}"/>
              </a:ext>
            </a:extLst>
          </p:cNvPr>
          <p:cNvGrpSpPr/>
          <p:nvPr/>
        </p:nvGrpSpPr>
        <p:grpSpPr>
          <a:xfrm>
            <a:off x="1281206" y="1822234"/>
            <a:ext cx="6869940" cy="4259693"/>
            <a:chOff x="293465" y="1705693"/>
            <a:chExt cx="6869940" cy="4259693"/>
          </a:xfrm>
        </p:grpSpPr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86589E41-5539-47E6-B8BB-29CDC7787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73051" y="5268845"/>
              <a:ext cx="3590354" cy="696541"/>
            </a:xfrm>
            <a:prstGeom prst="rect">
              <a:avLst/>
            </a:prstGeom>
          </p:spPr>
        </p:pic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1D85C2B3-C87C-47B1-BDFF-3FFCBF766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29358" y="1705693"/>
              <a:ext cx="2164723" cy="2777627"/>
            </a:xfrm>
            <a:prstGeom prst="rect">
              <a:avLst/>
            </a:prstGeom>
          </p:spPr>
        </p:pic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F5E0FA2E-E4F9-422E-85D5-6E7D43AF1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3465" y="3156942"/>
              <a:ext cx="3532364" cy="1836604"/>
            </a:xfrm>
            <a:prstGeom prst="rect">
              <a:avLst/>
            </a:prstGeom>
          </p:spPr>
        </p:pic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8C3500DB-C81D-4DF9-813E-312567D2E64A}"/>
                </a:ext>
              </a:extLst>
            </p:cNvPr>
            <p:cNvCxnSpPr>
              <a:cxnSpLocks/>
            </p:cNvCxnSpPr>
            <p:nvPr/>
          </p:nvCxnSpPr>
          <p:spPr>
            <a:xfrm>
              <a:off x="4007223" y="4123764"/>
              <a:ext cx="69028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矢印コネクタ 36">
              <a:extLst>
                <a:ext uri="{FF2B5EF4-FFF2-40B4-BE49-F238E27FC236}">
                  <a16:creationId xmlns:a16="http://schemas.microsoft.com/office/drawing/2014/main" id="{E0EF07FA-B961-4882-B3CE-AEE977D087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9954" y="4581367"/>
              <a:ext cx="0" cy="55540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7C6B0B00-9A4C-44A0-A801-A94B908EA3DE}"/>
              </a:ext>
            </a:extLst>
          </p:cNvPr>
          <p:cNvGrpSpPr/>
          <p:nvPr/>
        </p:nvGrpSpPr>
        <p:grpSpPr>
          <a:xfrm>
            <a:off x="3790649" y="933511"/>
            <a:ext cx="2026450" cy="2155632"/>
            <a:chOff x="2980722" y="819812"/>
            <a:chExt cx="2026450" cy="2155632"/>
          </a:xfrm>
        </p:grpSpPr>
        <p:pic>
          <p:nvPicPr>
            <p:cNvPr id="49" name="図 48">
              <a:extLst>
                <a:ext uri="{FF2B5EF4-FFF2-40B4-BE49-F238E27FC236}">
                  <a16:creationId xmlns:a16="http://schemas.microsoft.com/office/drawing/2014/main" id="{5C5614EB-E06F-4DB7-84F7-5611C6DE5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80722" y="819812"/>
              <a:ext cx="1581150" cy="1562100"/>
            </a:xfrm>
            <a:prstGeom prst="rect">
              <a:avLst/>
            </a:prstGeom>
          </p:spPr>
        </p:pic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F4395977-D26A-4F63-BF64-24891672976F}"/>
                </a:ext>
              </a:extLst>
            </p:cNvPr>
            <p:cNvCxnSpPr>
              <a:cxnSpLocks/>
              <a:stCxn id="52" idx="3"/>
            </p:cNvCxnSpPr>
            <p:nvPr/>
          </p:nvCxnSpPr>
          <p:spPr>
            <a:xfrm>
              <a:off x="4114423" y="2533553"/>
              <a:ext cx="892749" cy="4418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57EB7F98-5068-4652-AD71-53D9B754B0A0}"/>
                </a:ext>
              </a:extLst>
            </p:cNvPr>
            <p:cNvSpPr txBox="1"/>
            <p:nvPr/>
          </p:nvSpPr>
          <p:spPr>
            <a:xfrm>
              <a:off x="3237260" y="2348887"/>
              <a:ext cx="8771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dirty="0"/>
                <a:t>ＩＭＵ</a:t>
              </a:r>
            </a:p>
          </p:txBody>
        </p:sp>
      </p:grp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F9D9ED49-1225-4F5F-ABA8-4D1F6B3F0FA3}"/>
              </a:ext>
            </a:extLst>
          </p:cNvPr>
          <p:cNvGrpSpPr/>
          <p:nvPr/>
        </p:nvGrpSpPr>
        <p:grpSpPr>
          <a:xfrm>
            <a:off x="8151146" y="1126322"/>
            <a:ext cx="2590779" cy="2157010"/>
            <a:chOff x="7653480" y="1171040"/>
            <a:chExt cx="2590779" cy="2157010"/>
          </a:xfrm>
        </p:grpSpPr>
        <p:pic>
          <p:nvPicPr>
            <p:cNvPr id="48" name="図 47">
              <a:extLst>
                <a:ext uri="{FF2B5EF4-FFF2-40B4-BE49-F238E27FC236}">
                  <a16:creationId xmlns:a16="http://schemas.microsoft.com/office/drawing/2014/main" id="{56C86AE2-BBBD-4DD3-BC70-5263A7FB4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05959" y="1171040"/>
              <a:ext cx="1638300" cy="1581150"/>
            </a:xfrm>
            <a:prstGeom prst="rect">
              <a:avLst/>
            </a:prstGeom>
          </p:spPr>
        </p:pic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21E56B05-C430-47BA-8D7D-4AE97BAC42B8}"/>
                </a:ext>
              </a:extLst>
            </p:cNvPr>
            <p:cNvCxnSpPr>
              <a:cxnSpLocks/>
              <a:stCxn id="53" idx="1"/>
            </p:cNvCxnSpPr>
            <p:nvPr/>
          </p:nvCxnSpPr>
          <p:spPr>
            <a:xfrm flipH="1">
              <a:off x="7653480" y="2884515"/>
              <a:ext cx="1298318" cy="4435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A45EAEDE-76C2-47B3-BC5A-9E930251B725}"/>
                </a:ext>
              </a:extLst>
            </p:cNvPr>
            <p:cNvSpPr txBox="1"/>
            <p:nvPr/>
          </p:nvSpPr>
          <p:spPr>
            <a:xfrm>
              <a:off x="8951798" y="2699849"/>
              <a:ext cx="8771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/>
                <a:t>カメラ</a:t>
              </a:r>
            </a:p>
          </p:txBody>
        </p:sp>
      </p:grp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B30E57A1-1525-470D-BFA2-66D016C1AF13}"/>
              </a:ext>
            </a:extLst>
          </p:cNvPr>
          <p:cNvSpPr txBox="1"/>
          <p:nvPr/>
        </p:nvSpPr>
        <p:spPr>
          <a:xfrm>
            <a:off x="6812318" y="475718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接続容易化</a:t>
            </a: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AC167FE8-032E-45AF-9586-AC9E8CD9FEA9}"/>
              </a:ext>
            </a:extLst>
          </p:cNvPr>
          <p:cNvSpPr txBox="1"/>
          <p:nvPr/>
        </p:nvSpPr>
        <p:spPr>
          <a:xfrm>
            <a:off x="804268" y="1944820"/>
            <a:ext cx="203132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モータ直駆動　</a:t>
            </a:r>
            <a:r>
              <a:rPr kumimoji="1" lang="en-US" altLang="ja-JP" dirty="0"/>
              <a:t>or</a:t>
            </a:r>
          </a:p>
          <a:p>
            <a:r>
              <a:rPr lang="ja-JP" altLang="en-US" dirty="0"/>
              <a:t>電動シリンダ駆動</a:t>
            </a:r>
            <a:endParaRPr kumimoji="1" lang="ja-JP" altLang="en-US" dirty="0"/>
          </a:p>
        </p:txBody>
      </p: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D1EDA333-FDEA-4056-8FE4-534DC0F563F6}"/>
              </a:ext>
            </a:extLst>
          </p:cNvPr>
          <p:cNvCxnSpPr>
            <a:cxnSpLocks/>
            <a:stCxn id="57" idx="2"/>
          </p:cNvCxnSpPr>
          <p:nvPr/>
        </p:nvCxnSpPr>
        <p:spPr>
          <a:xfrm>
            <a:off x="1819931" y="2591151"/>
            <a:ext cx="503076" cy="8433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71D98092-5350-4847-88CC-8AE519F992F5}"/>
              </a:ext>
            </a:extLst>
          </p:cNvPr>
          <p:cNvSpPr txBox="1"/>
          <p:nvPr/>
        </p:nvSpPr>
        <p:spPr>
          <a:xfrm>
            <a:off x="721446" y="5877458"/>
            <a:ext cx="320312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各部品は</a:t>
            </a:r>
            <a:endParaRPr kumimoji="1" lang="en-US" altLang="ja-JP" dirty="0"/>
          </a:p>
          <a:p>
            <a:r>
              <a:rPr lang="ja-JP" altLang="en-US" dirty="0"/>
              <a:t>ＣＮＣ </a:t>
            </a:r>
            <a:r>
              <a:rPr lang="en-US" altLang="ja-JP" dirty="0"/>
              <a:t>or 3D</a:t>
            </a:r>
            <a:r>
              <a:rPr lang="ja-JP" altLang="en-US" dirty="0"/>
              <a:t>プリンタ</a:t>
            </a:r>
            <a:r>
              <a:rPr lang="en-US" altLang="ja-JP" dirty="0"/>
              <a:t> </a:t>
            </a:r>
            <a:r>
              <a:rPr lang="ja-JP" altLang="en-US" dirty="0"/>
              <a:t>で製作</a:t>
            </a:r>
            <a:endParaRPr kumimoji="1" lang="ja-JP" altLang="en-US" dirty="0"/>
          </a:p>
        </p:txBody>
      </p:sp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A8FD8496-8E8E-40AF-9005-F88546F779E4}"/>
              </a:ext>
            </a:extLst>
          </p:cNvPr>
          <p:cNvGrpSpPr/>
          <p:nvPr/>
        </p:nvGrpSpPr>
        <p:grpSpPr>
          <a:xfrm>
            <a:off x="8113674" y="3306705"/>
            <a:ext cx="2747881" cy="1465745"/>
            <a:chOff x="8340186" y="3787721"/>
            <a:chExt cx="2747881" cy="1465745"/>
          </a:xfrm>
        </p:grpSpPr>
        <p:pic>
          <p:nvPicPr>
            <p:cNvPr id="72" name="図 71">
              <a:extLst>
                <a:ext uri="{FF2B5EF4-FFF2-40B4-BE49-F238E27FC236}">
                  <a16:creationId xmlns:a16="http://schemas.microsoft.com/office/drawing/2014/main" id="{F8701A55-6FF0-4E1E-B568-1FC900222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87867" y="3787721"/>
              <a:ext cx="1600200" cy="1066800"/>
            </a:xfrm>
            <a:prstGeom prst="rect">
              <a:avLst/>
            </a:prstGeom>
          </p:spPr>
        </p:pic>
        <p:cxnSp>
          <p:nvCxnSpPr>
            <p:cNvPr id="73" name="直線コネクタ 72">
              <a:extLst>
                <a:ext uri="{FF2B5EF4-FFF2-40B4-BE49-F238E27FC236}">
                  <a16:creationId xmlns:a16="http://schemas.microsoft.com/office/drawing/2014/main" id="{90FA05D2-41FB-40E7-87F3-0F67B2A5B8A4}"/>
                </a:ext>
              </a:extLst>
            </p:cNvPr>
            <p:cNvCxnSpPr>
              <a:cxnSpLocks/>
              <a:stCxn id="74" idx="1"/>
            </p:cNvCxnSpPr>
            <p:nvPr/>
          </p:nvCxnSpPr>
          <p:spPr>
            <a:xfrm flipH="1" flipV="1">
              <a:off x="8340186" y="4528423"/>
              <a:ext cx="1326584" cy="5403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1A6E70E6-5407-43DF-B59C-35B957E36217}"/>
                </a:ext>
              </a:extLst>
            </p:cNvPr>
            <p:cNvSpPr txBox="1"/>
            <p:nvPr/>
          </p:nvSpPr>
          <p:spPr>
            <a:xfrm>
              <a:off x="9666770" y="4884134"/>
              <a:ext cx="110799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/>
                <a:t>ラズパイ</a:t>
              </a:r>
            </a:p>
          </p:txBody>
        </p:sp>
      </p:grpSp>
      <p:grpSp>
        <p:nvGrpSpPr>
          <p:cNvPr id="83" name="グループ化 82">
            <a:extLst>
              <a:ext uri="{FF2B5EF4-FFF2-40B4-BE49-F238E27FC236}">
                <a16:creationId xmlns:a16="http://schemas.microsoft.com/office/drawing/2014/main" id="{355970E1-AFE5-42F6-9047-7850F515E0BB}"/>
              </a:ext>
            </a:extLst>
          </p:cNvPr>
          <p:cNvGrpSpPr/>
          <p:nvPr/>
        </p:nvGrpSpPr>
        <p:grpSpPr>
          <a:xfrm>
            <a:off x="6921901" y="4972738"/>
            <a:ext cx="3939654" cy="1511336"/>
            <a:chOff x="-561899" y="5211062"/>
            <a:chExt cx="3939654" cy="1511336"/>
          </a:xfrm>
        </p:grpSpPr>
        <p:pic>
          <p:nvPicPr>
            <p:cNvPr id="79" name="図 78">
              <a:extLst>
                <a:ext uri="{FF2B5EF4-FFF2-40B4-BE49-F238E27FC236}">
                  <a16:creationId xmlns:a16="http://schemas.microsoft.com/office/drawing/2014/main" id="{6E7633B8-40BB-47E2-8385-7E14EDA50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77555" y="5211062"/>
              <a:ext cx="1347437" cy="1215099"/>
            </a:xfrm>
            <a:prstGeom prst="rect">
              <a:avLst/>
            </a:prstGeom>
          </p:spPr>
        </p:pic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43BEEDE6-1498-4B1E-A173-9712F9A22439}"/>
                </a:ext>
              </a:extLst>
            </p:cNvPr>
            <p:cNvSpPr txBox="1"/>
            <p:nvPr/>
          </p:nvSpPr>
          <p:spPr>
            <a:xfrm>
              <a:off x="1577262" y="6353066"/>
              <a:ext cx="180049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/>
                <a:t>スリップリング</a:t>
              </a:r>
            </a:p>
          </p:txBody>
        </p: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E3B5F2C2-9001-406A-932E-FC79A2531D61}"/>
                </a:ext>
              </a:extLst>
            </p:cNvPr>
            <p:cNvCxnSpPr>
              <a:cxnSpLocks/>
              <a:stCxn id="80" idx="1"/>
            </p:cNvCxnSpPr>
            <p:nvPr/>
          </p:nvCxnSpPr>
          <p:spPr>
            <a:xfrm flipH="1" flipV="1">
              <a:off x="-561899" y="5364841"/>
              <a:ext cx="2139161" cy="11728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829267F3-FDE0-4837-9C6F-BFABC1290B32}"/>
              </a:ext>
            </a:extLst>
          </p:cNvPr>
          <p:cNvSpPr txBox="1"/>
          <p:nvPr/>
        </p:nvSpPr>
        <p:spPr>
          <a:xfrm>
            <a:off x="3764587" y="4905567"/>
            <a:ext cx="249299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アタッチメントを用意</a:t>
            </a:r>
          </a:p>
        </p:txBody>
      </p: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34875B81-810C-490E-9ABB-CD8239644199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3586483" y="4905567"/>
            <a:ext cx="178104" cy="184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89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191808-229D-4166-A311-6C18F4B2F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kumimoji="1" lang="ja-JP" altLang="en-US" dirty="0"/>
              <a:t>３Ｄプリンタ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7131B62-7EA0-484E-A2DC-E54949141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314" y="1791945"/>
            <a:ext cx="4152900" cy="325755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2F94B96-852D-47FA-83FD-0C17CCC4B5C5}"/>
              </a:ext>
            </a:extLst>
          </p:cNvPr>
          <p:cNvSpPr txBox="1"/>
          <p:nvPr/>
        </p:nvSpPr>
        <p:spPr>
          <a:xfrm>
            <a:off x="2265028" y="514654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サンステラ　</a:t>
            </a:r>
            <a:r>
              <a:rPr kumimoji="1" lang="en-US" altLang="ja-JP" dirty="0"/>
              <a:t>UP BOX+</a:t>
            </a:r>
            <a:endParaRPr kumimoji="1"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C81084DB-DFB9-4BB7-9366-1BF13AEDB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589" y="1255856"/>
            <a:ext cx="505777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0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CD4B95-4AED-4EB6-88DD-8E07C80E4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79"/>
            <a:ext cx="10515600" cy="1325563"/>
          </a:xfrm>
        </p:spPr>
        <p:txBody>
          <a:bodyPr/>
          <a:lstStyle/>
          <a:p>
            <a:pPr algn="ctr"/>
            <a:r>
              <a:rPr kumimoji="1" lang="ja-JP" altLang="en-US" dirty="0"/>
              <a:t>システム図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8F645AE-CDFC-4178-B102-4F8B31ED3CB2}"/>
              </a:ext>
            </a:extLst>
          </p:cNvPr>
          <p:cNvSpPr txBox="1"/>
          <p:nvPr/>
        </p:nvSpPr>
        <p:spPr>
          <a:xfrm>
            <a:off x="1091773" y="3534958"/>
            <a:ext cx="2339102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メインＣＰＵ</a:t>
            </a:r>
            <a:endParaRPr kumimoji="1" lang="en-US" altLang="ja-JP" sz="2800" dirty="0"/>
          </a:p>
          <a:p>
            <a:r>
              <a:rPr lang="ja-JP" altLang="en-US" sz="2800" dirty="0"/>
              <a:t>（ﾗｽﾞﾊﾟｲ</a:t>
            </a:r>
            <a:r>
              <a:rPr lang="en-US" altLang="ja-JP" sz="2800" dirty="0"/>
              <a:t>3</a:t>
            </a:r>
            <a:r>
              <a:rPr lang="ja-JP" altLang="en-US" sz="2800" dirty="0"/>
              <a:t>）</a:t>
            </a:r>
            <a:endParaRPr kumimoji="1" lang="ja-JP" altLang="en-US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F7F2195-8E65-482E-A30D-D17751A03820}"/>
              </a:ext>
            </a:extLst>
          </p:cNvPr>
          <p:cNvSpPr txBox="1"/>
          <p:nvPr/>
        </p:nvSpPr>
        <p:spPr>
          <a:xfrm>
            <a:off x="207258" y="5303918"/>
            <a:ext cx="37753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センサ</a:t>
            </a:r>
            <a:r>
              <a:rPr kumimoji="1" lang="en-US" altLang="ja-JP" sz="2800" dirty="0"/>
              <a:t>(IMU,GPS</a:t>
            </a:r>
            <a:r>
              <a:rPr kumimoji="1" lang="ja-JP" altLang="en-US" sz="2800" dirty="0"/>
              <a:t>など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BAA33E7-B2BB-48ED-B174-1E9F7F8CEC32}"/>
              </a:ext>
            </a:extLst>
          </p:cNvPr>
          <p:cNvSpPr txBox="1"/>
          <p:nvPr/>
        </p:nvSpPr>
        <p:spPr>
          <a:xfrm>
            <a:off x="633652" y="1015032"/>
            <a:ext cx="326082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 err="1"/>
              <a:t>LiFe</a:t>
            </a:r>
            <a:r>
              <a:rPr kumimoji="1" lang="ja-JP" altLang="en-US" sz="2800" dirty="0"/>
              <a:t>バッテリ</a:t>
            </a:r>
            <a:r>
              <a:rPr lang="en-US" altLang="ja-JP" sz="2800" dirty="0"/>
              <a:t>(</a:t>
            </a:r>
            <a:r>
              <a:rPr kumimoji="1" lang="en-US" altLang="ja-JP" sz="2800" dirty="0"/>
              <a:t>12V)</a:t>
            </a:r>
            <a:endParaRPr kumimoji="1" lang="ja-JP" altLang="en-US" sz="28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A73A53E-D755-4702-93E8-2595FD39447B}"/>
              </a:ext>
            </a:extLst>
          </p:cNvPr>
          <p:cNvSpPr txBox="1"/>
          <p:nvPr/>
        </p:nvSpPr>
        <p:spPr>
          <a:xfrm>
            <a:off x="9850398" y="3750402"/>
            <a:ext cx="180049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/>
              <a:t>ｽﾘｯﾌﾟﾘﾝｸﾞ</a:t>
            </a: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945D0FE1-15FE-42C1-8FC6-C2D13A6DEDF5}"/>
              </a:ext>
            </a:extLst>
          </p:cNvPr>
          <p:cNvGrpSpPr/>
          <p:nvPr/>
        </p:nvGrpSpPr>
        <p:grpSpPr>
          <a:xfrm>
            <a:off x="4591549" y="5230248"/>
            <a:ext cx="2315829" cy="858500"/>
            <a:chOff x="1663938" y="5110480"/>
            <a:chExt cx="2315829" cy="858500"/>
          </a:xfrm>
        </p:grpSpPr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3C76753E-5FA6-44D4-92FD-7C591F12B3A1}"/>
                </a:ext>
              </a:extLst>
            </p:cNvPr>
            <p:cNvSpPr txBox="1"/>
            <p:nvPr/>
          </p:nvSpPr>
          <p:spPr>
            <a:xfrm>
              <a:off x="1978898" y="5445760"/>
              <a:ext cx="200086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JP" altLang="en-US" sz="2800" dirty="0"/>
                <a:t>　　　　　　</a:t>
              </a: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E424B8B7-A966-4C74-9AC8-5C581469188B}"/>
                </a:ext>
              </a:extLst>
            </p:cNvPr>
            <p:cNvSpPr txBox="1"/>
            <p:nvPr/>
          </p:nvSpPr>
          <p:spPr>
            <a:xfrm>
              <a:off x="1826498" y="5293360"/>
              <a:ext cx="200086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JP" altLang="en-US" sz="2800" dirty="0"/>
                <a:t>　　　　　　</a:t>
              </a: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4C722455-0454-485A-BA94-CD65DEA404CB}"/>
                </a:ext>
              </a:extLst>
            </p:cNvPr>
            <p:cNvSpPr txBox="1"/>
            <p:nvPr/>
          </p:nvSpPr>
          <p:spPr>
            <a:xfrm>
              <a:off x="1663938" y="5110480"/>
              <a:ext cx="200086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ja-JP" altLang="en-US" sz="2800" dirty="0"/>
                <a:t>ｻｰﾎﾞﾓｰﾀ</a:t>
              </a:r>
              <a:r>
                <a:rPr lang="en-US" altLang="ja-JP" sz="2800" dirty="0"/>
                <a:t>×3</a:t>
              </a:r>
            </a:p>
          </p:txBody>
        </p:sp>
      </p:grp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91205EBC-643A-441B-A542-244A66C956DA}"/>
              </a:ext>
            </a:extLst>
          </p:cNvPr>
          <p:cNvGrpSpPr/>
          <p:nvPr/>
        </p:nvGrpSpPr>
        <p:grpSpPr>
          <a:xfrm>
            <a:off x="9930676" y="5237173"/>
            <a:ext cx="2163429" cy="706100"/>
            <a:chOff x="1663938" y="5110480"/>
            <a:chExt cx="2163429" cy="706100"/>
          </a:xfrm>
        </p:grpSpPr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8418C766-3586-4B30-9A36-A5CA037A67E0}"/>
                </a:ext>
              </a:extLst>
            </p:cNvPr>
            <p:cNvSpPr txBox="1"/>
            <p:nvPr/>
          </p:nvSpPr>
          <p:spPr>
            <a:xfrm>
              <a:off x="1826498" y="5293360"/>
              <a:ext cx="200086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JP" altLang="en-US" sz="2800" dirty="0"/>
                <a:t>　　　　　　</a:t>
              </a: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40BF345A-9644-40DC-B1F7-2B5B6064E8EE}"/>
                </a:ext>
              </a:extLst>
            </p:cNvPr>
            <p:cNvSpPr txBox="1"/>
            <p:nvPr/>
          </p:nvSpPr>
          <p:spPr>
            <a:xfrm>
              <a:off x="1663938" y="5110480"/>
              <a:ext cx="200086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ja-JP" altLang="en-US" sz="2800" dirty="0"/>
                <a:t>ｻｰﾎﾞﾓｰﾀ</a:t>
              </a:r>
              <a:r>
                <a:rPr lang="en-US" altLang="ja-JP" sz="2800" dirty="0"/>
                <a:t>×2</a:t>
              </a:r>
            </a:p>
          </p:txBody>
        </p:sp>
      </p:grp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6C22B3E-3BCA-4F04-A86B-5B61B6875016}"/>
              </a:ext>
            </a:extLst>
          </p:cNvPr>
          <p:cNvSpPr txBox="1"/>
          <p:nvPr/>
        </p:nvSpPr>
        <p:spPr>
          <a:xfrm>
            <a:off x="4358087" y="3528969"/>
            <a:ext cx="1792478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/>
              <a:t>USB-</a:t>
            </a:r>
            <a:r>
              <a:rPr kumimoji="1" lang="ja-JP" altLang="en-US" sz="2800" dirty="0"/>
              <a:t>ｼﾘｱﾙ</a:t>
            </a:r>
            <a:endParaRPr kumimoji="1" lang="en-US" altLang="ja-JP" sz="2800" dirty="0"/>
          </a:p>
          <a:p>
            <a:pPr algn="ctr"/>
            <a:r>
              <a:rPr kumimoji="1" lang="ja-JP" altLang="en-US" sz="2800" dirty="0"/>
              <a:t>変換器</a:t>
            </a:r>
            <a:endParaRPr kumimoji="1" lang="en-US" altLang="ja-JP" sz="2800" dirty="0"/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B88CE1EA-9B47-41AF-8C55-ADA866D20437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2261324" y="2762799"/>
            <a:ext cx="0" cy="7721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7828615-F703-4394-8C4C-28C19E3F9F85}"/>
              </a:ext>
            </a:extLst>
          </p:cNvPr>
          <p:cNvSpPr txBox="1"/>
          <p:nvPr/>
        </p:nvSpPr>
        <p:spPr>
          <a:xfrm>
            <a:off x="671786" y="2233203"/>
            <a:ext cx="504176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DC/DC</a:t>
            </a:r>
            <a:r>
              <a:rPr kumimoji="1" lang="ja-JP" altLang="en-US" sz="2800" dirty="0"/>
              <a:t>コンバータ</a:t>
            </a:r>
            <a:r>
              <a:rPr lang="en-US" altLang="ja-JP" sz="2800" dirty="0"/>
              <a:t>(5V3A</a:t>
            </a:r>
            <a:r>
              <a:rPr lang="ja-JP" altLang="en-US" sz="2800" dirty="0"/>
              <a:t>出力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6D581A4D-B5F8-4E76-81A5-3669B6611C47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2264067" y="1538252"/>
            <a:ext cx="0" cy="6949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2B797816-517E-4B0A-8DD0-6024C4C78CDC}"/>
              </a:ext>
            </a:extLst>
          </p:cNvPr>
          <p:cNvSpPr txBox="1"/>
          <p:nvPr/>
        </p:nvSpPr>
        <p:spPr>
          <a:xfrm>
            <a:off x="6792513" y="3253394"/>
            <a:ext cx="817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12</a:t>
            </a:r>
            <a:r>
              <a:rPr kumimoji="1" lang="en-US" altLang="ja-JP" sz="2800" dirty="0"/>
              <a:t>V</a:t>
            </a:r>
            <a:endParaRPr kumimoji="1" lang="ja-JP" altLang="en-US" sz="2800" dirty="0"/>
          </a:p>
        </p:txBody>
      </p: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BBA7F43A-280B-419C-8A00-EE7744778B15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 flipV="1">
            <a:off x="3430875" y="4006023"/>
            <a:ext cx="927212" cy="59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64AB7323-AE9D-4F0B-A211-E85061F3DB6E}"/>
              </a:ext>
            </a:extLst>
          </p:cNvPr>
          <p:cNvSpPr txBox="1"/>
          <p:nvPr/>
        </p:nvSpPr>
        <p:spPr>
          <a:xfrm>
            <a:off x="3452906" y="3534958"/>
            <a:ext cx="1074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/>
              <a:t>USB</a:t>
            </a:r>
            <a:endParaRPr kumimoji="1" lang="ja-JP" altLang="en-US" sz="2800" dirty="0"/>
          </a:p>
        </p:txBody>
      </p: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92C5E6E7-562D-4A63-9D4B-92E8C0343886}"/>
              </a:ext>
            </a:extLst>
          </p:cNvPr>
          <p:cNvCxnSpPr>
            <a:cxnSpLocks/>
          </p:cNvCxnSpPr>
          <p:nvPr/>
        </p:nvCxnSpPr>
        <p:spPr>
          <a:xfrm>
            <a:off x="6847020" y="2100570"/>
            <a:ext cx="0" cy="16720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4A13BB99-6809-4A06-96ED-4FA170B036CD}"/>
              </a:ext>
            </a:extLst>
          </p:cNvPr>
          <p:cNvCxnSpPr>
            <a:cxnSpLocks/>
          </p:cNvCxnSpPr>
          <p:nvPr/>
        </p:nvCxnSpPr>
        <p:spPr>
          <a:xfrm>
            <a:off x="2261323" y="2100570"/>
            <a:ext cx="45742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7FB43428-04C1-4410-B9A7-096BFA7F7DF3}"/>
              </a:ext>
            </a:extLst>
          </p:cNvPr>
          <p:cNvCxnSpPr>
            <a:cxnSpLocks/>
          </p:cNvCxnSpPr>
          <p:nvPr/>
        </p:nvCxnSpPr>
        <p:spPr>
          <a:xfrm>
            <a:off x="7287020" y="3861038"/>
            <a:ext cx="25633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>
            <a:extLst>
              <a:ext uri="{FF2B5EF4-FFF2-40B4-BE49-F238E27FC236}">
                <a16:creationId xmlns:a16="http://schemas.microsoft.com/office/drawing/2014/main" id="{4D6CA7D6-08EC-40F7-9F7F-25094C506A49}"/>
              </a:ext>
            </a:extLst>
          </p:cNvPr>
          <p:cNvCxnSpPr>
            <a:cxnSpLocks/>
          </p:cNvCxnSpPr>
          <p:nvPr/>
        </p:nvCxnSpPr>
        <p:spPr>
          <a:xfrm>
            <a:off x="5681907" y="4686056"/>
            <a:ext cx="0" cy="5441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32229CDB-C99A-473A-9C06-A15AFA5EE4BE}"/>
              </a:ext>
            </a:extLst>
          </p:cNvPr>
          <p:cNvSpPr txBox="1"/>
          <p:nvPr/>
        </p:nvSpPr>
        <p:spPr>
          <a:xfrm>
            <a:off x="5747171" y="4756747"/>
            <a:ext cx="1731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ｼﾘｱﾙ通信</a:t>
            </a:r>
            <a:endParaRPr kumimoji="1" lang="ja-JP" altLang="en-US" sz="2800" dirty="0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2876732E-5C7C-4E11-81B9-D24BA43E35C3}"/>
              </a:ext>
            </a:extLst>
          </p:cNvPr>
          <p:cNvSpPr txBox="1"/>
          <p:nvPr/>
        </p:nvSpPr>
        <p:spPr>
          <a:xfrm>
            <a:off x="4813910" y="6221909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ﾊﾞｹｯﾄ</a:t>
            </a:r>
            <a:r>
              <a:rPr kumimoji="1" lang="en-US" altLang="ja-JP" dirty="0"/>
              <a:t>/</a:t>
            </a:r>
            <a:r>
              <a:rPr kumimoji="1" lang="ja-JP" altLang="en-US" dirty="0"/>
              <a:t>ｱｰﾑ</a:t>
            </a:r>
            <a:r>
              <a:rPr kumimoji="1" lang="en-US" altLang="ja-JP" dirty="0"/>
              <a:t>/</a:t>
            </a:r>
            <a:r>
              <a:rPr kumimoji="1" lang="ja-JP" altLang="en-US" dirty="0"/>
              <a:t>ﾌﾞｰﾑ用</a:t>
            </a: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0E5DA692-ED1B-4DD4-ADF8-C403058F1DC5}"/>
              </a:ext>
            </a:extLst>
          </p:cNvPr>
          <p:cNvSpPr txBox="1"/>
          <p:nvPr/>
        </p:nvSpPr>
        <p:spPr>
          <a:xfrm>
            <a:off x="10424325" y="62517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走行用</a:t>
            </a: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BE1CF3BB-10F1-423F-AD62-F591320EEDB3}"/>
              </a:ext>
            </a:extLst>
          </p:cNvPr>
          <p:cNvSpPr txBox="1"/>
          <p:nvPr/>
        </p:nvSpPr>
        <p:spPr>
          <a:xfrm>
            <a:off x="8105766" y="622190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旋回</a:t>
            </a:r>
            <a:r>
              <a:rPr kumimoji="1" lang="ja-JP" altLang="en-US" dirty="0"/>
              <a:t>用</a:t>
            </a: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79A00F96-24D1-4FEC-99F0-45931904E362}"/>
              </a:ext>
            </a:extLst>
          </p:cNvPr>
          <p:cNvSpPr txBox="1"/>
          <p:nvPr/>
        </p:nvSpPr>
        <p:spPr>
          <a:xfrm>
            <a:off x="7543914" y="5230248"/>
            <a:ext cx="200086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ｻｰﾎﾞﾓｰﾀ</a:t>
            </a:r>
            <a:r>
              <a:rPr lang="en-US" altLang="ja-JP" sz="2800" dirty="0"/>
              <a:t>×1</a:t>
            </a:r>
          </a:p>
        </p:txBody>
      </p: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59A8F9F1-EEFD-43E5-BA65-580AD0D40F53}"/>
              </a:ext>
            </a:extLst>
          </p:cNvPr>
          <p:cNvCxnSpPr>
            <a:cxnSpLocks/>
          </p:cNvCxnSpPr>
          <p:nvPr/>
        </p:nvCxnSpPr>
        <p:spPr>
          <a:xfrm>
            <a:off x="8544347" y="4151136"/>
            <a:ext cx="0" cy="1065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コネクタ 69">
            <a:extLst>
              <a:ext uri="{FF2B5EF4-FFF2-40B4-BE49-F238E27FC236}">
                <a16:creationId xmlns:a16="http://schemas.microsoft.com/office/drawing/2014/main" id="{1421D97B-808A-4870-B067-8A13EFB04F3F}"/>
              </a:ext>
            </a:extLst>
          </p:cNvPr>
          <p:cNvCxnSpPr>
            <a:cxnSpLocks/>
          </p:cNvCxnSpPr>
          <p:nvPr/>
        </p:nvCxnSpPr>
        <p:spPr>
          <a:xfrm>
            <a:off x="10883970" y="4277129"/>
            <a:ext cx="0" cy="953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>
            <a:extLst>
              <a:ext uri="{FF2B5EF4-FFF2-40B4-BE49-F238E27FC236}">
                <a16:creationId xmlns:a16="http://schemas.microsoft.com/office/drawing/2014/main" id="{0BF4671C-3065-495F-B448-0D9C6EF17F1F}"/>
              </a:ext>
            </a:extLst>
          </p:cNvPr>
          <p:cNvCxnSpPr>
            <a:cxnSpLocks/>
          </p:cNvCxnSpPr>
          <p:nvPr/>
        </p:nvCxnSpPr>
        <p:spPr>
          <a:xfrm>
            <a:off x="7287020" y="4151136"/>
            <a:ext cx="125732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グループ化 100">
            <a:extLst>
              <a:ext uri="{FF2B5EF4-FFF2-40B4-BE49-F238E27FC236}">
                <a16:creationId xmlns:a16="http://schemas.microsoft.com/office/drawing/2014/main" id="{E40523F3-DA1D-4FE1-AE2C-A0D2DAD14AC1}"/>
              </a:ext>
            </a:extLst>
          </p:cNvPr>
          <p:cNvGrpSpPr/>
          <p:nvPr/>
        </p:nvGrpSpPr>
        <p:grpSpPr>
          <a:xfrm>
            <a:off x="8771558" y="1054368"/>
            <a:ext cx="3305533" cy="2056999"/>
            <a:chOff x="8377694" y="1268226"/>
            <a:chExt cx="3305533" cy="2056999"/>
          </a:xfrm>
        </p:grpSpPr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50C5BEDB-ED4D-4984-892B-D8F069C95713}"/>
                </a:ext>
              </a:extLst>
            </p:cNvPr>
            <p:cNvSpPr txBox="1"/>
            <p:nvPr/>
          </p:nvSpPr>
          <p:spPr>
            <a:xfrm>
              <a:off x="8377694" y="1268226"/>
              <a:ext cx="2698175" cy="9541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800" dirty="0"/>
                <a:t>スマホ</a:t>
              </a:r>
              <a:endParaRPr kumimoji="1" lang="en-US" altLang="ja-JP" sz="2800" dirty="0"/>
            </a:p>
            <a:p>
              <a:pPr algn="ctr"/>
              <a:r>
                <a:rPr lang="ja-JP" altLang="en-US" sz="2800" dirty="0"/>
                <a:t>（操作アプリ）</a:t>
              </a:r>
              <a:endParaRPr kumimoji="1" lang="ja-JP" altLang="en-US" sz="2800" dirty="0"/>
            </a:p>
          </p:txBody>
        </p:sp>
        <p:sp>
          <p:nvSpPr>
            <p:cNvPr id="79" name="稲妻 78">
              <a:extLst>
                <a:ext uri="{FF2B5EF4-FFF2-40B4-BE49-F238E27FC236}">
                  <a16:creationId xmlns:a16="http://schemas.microsoft.com/office/drawing/2014/main" id="{D605B08F-C64B-4F75-9B9E-DB3B1336865A}"/>
                </a:ext>
              </a:extLst>
            </p:cNvPr>
            <p:cNvSpPr/>
            <p:nvPr/>
          </p:nvSpPr>
          <p:spPr>
            <a:xfrm flipH="1">
              <a:off x="8689850" y="2284071"/>
              <a:ext cx="1010082" cy="926027"/>
            </a:xfrm>
            <a:prstGeom prst="lightningBol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9FDD9F3C-C8F7-417E-907C-E48696670CBC}"/>
                </a:ext>
              </a:extLst>
            </p:cNvPr>
            <p:cNvSpPr txBox="1"/>
            <p:nvPr/>
          </p:nvSpPr>
          <p:spPr>
            <a:xfrm>
              <a:off x="9778277" y="2371118"/>
              <a:ext cx="190495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800" dirty="0" err="1"/>
                <a:t>WiFi</a:t>
              </a:r>
              <a:r>
                <a:rPr kumimoji="1" lang="en-US" altLang="ja-JP" sz="2800" dirty="0"/>
                <a:t> or</a:t>
              </a:r>
            </a:p>
            <a:p>
              <a:r>
                <a:rPr kumimoji="1" lang="en-US" altLang="ja-JP" sz="2800" dirty="0"/>
                <a:t>Bluetooth</a:t>
              </a:r>
              <a:endParaRPr kumimoji="1" lang="ja-JP" altLang="en-US" sz="2800" dirty="0"/>
            </a:p>
          </p:txBody>
        </p:sp>
      </p:grp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7FEECEE4-8686-48EB-9B34-EBD0741DFE22}"/>
              </a:ext>
            </a:extLst>
          </p:cNvPr>
          <p:cNvSpPr txBox="1"/>
          <p:nvPr/>
        </p:nvSpPr>
        <p:spPr>
          <a:xfrm>
            <a:off x="2264455" y="3107436"/>
            <a:ext cx="617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5V</a:t>
            </a:r>
            <a:endParaRPr kumimoji="1" lang="ja-JP" altLang="en-US" sz="2800" dirty="0"/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8BC0D75C-75B7-4021-8DEE-85E37D7F08CE}"/>
              </a:ext>
            </a:extLst>
          </p:cNvPr>
          <p:cNvSpPr txBox="1"/>
          <p:nvPr/>
        </p:nvSpPr>
        <p:spPr>
          <a:xfrm>
            <a:off x="8549753" y="4639041"/>
            <a:ext cx="1731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ｼﾘｱﾙ通信</a:t>
            </a:r>
            <a:endParaRPr kumimoji="1" lang="ja-JP" altLang="en-US" sz="2800" dirty="0"/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4E582AD7-C0CB-472F-8807-B22E5B176036}"/>
              </a:ext>
            </a:extLst>
          </p:cNvPr>
          <p:cNvSpPr txBox="1"/>
          <p:nvPr/>
        </p:nvSpPr>
        <p:spPr>
          <a:xfrm>
            <a:off x="7832995" y="3364679"/>
            <a:ext cx="1731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ｼﾘｱﾙ通信</a:t>
            </a:r>
            <a:endParaRPr kumimoji="1" lang="ja-JP" altLang="en-US" sz="2800" dirty="0"/>
          </a:p>
        </p:txBody>
      </p: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46C8C249-048B-4073-9341-C0F0D34566A9}"/>
              </a:ext>
            </a:extLst>
          </p:cNvPr>
          <p:cNvCxnSpPr>
            <a:cxnSpLocks/>
          </p:cNvCxnSpPr>
          <p:nvPr/>
        </p:nvCxnSpPr>
        <p:spPr>
          <a:xfrm>
            <a:off x="2164898" y="4489065"/>
            <a:ext cx="0" cy="817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AA6382EF-E4B0-4DC8-9FCE-8D5295AA2A73}"/>
              </a:ext>
            </a:extLst>
          </p:cNvPr>
          <p:cNvSpPr txBox="1"/>
          <p:nvPr/>
        </p:nvSpPr>
        <p:spPr>
          <a:xfrm>
            <a:off x="6384209" y="3744412"/>
            <a:ext cx="902811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/>
              <a:t>分配</a:t>
            </a:r>
            <a:endParaRPr kumimoji="1" lang="en-US" altLang="ja-JP" sz="2800" dirty="0"/>
          </a:p>
        </p:txBody>
      </p: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9AB207C0-5093-4F11-A24D-1BFB076656C3}"/>
              </a:ext>
            </a:extLst>
          </p:cNvPr>
          <p:cNvCxnSpPr>
            <a:cxnSpLocks/>
            <a:stCxn id="21" idx="3"/>
            <a:endCxn id="71" idx="1"/>
          </p:cNvCxnSpPr>
          <p:nvPr/>
        </p:nvCxnSpPr>
        <p:spPr>
          <a:xfrm flipV="1">
            <a:off x="6150565" y="4006022"/>
            <a:ext cx="23364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>
            <a:extLst>
              <a:ext uri="{FF2B5EF4-FFF2-40B4-BE49-F238E27FC236}">
                <a16:creationId xmlns:a16="http://schemas.microsoft.com/office/drawing/2014/main" id="{40FE3A40-55F8-48C8-8FEC-A44AA9713AC5}"/>
              </a:ext>
            </a:extLst>
          </p:cNvPr>
          <p:cNvCxnSpPr>
            <a:cxnSpLocks/>
          </p:cNvCxnSpPr>
          <p:nvPr/>
        </p:nvCxnSpPr>
        <p:spPr>
          <a:xfrm>
            <a:off x="5681907" y="4695498"/>
            <a:ext cx="11537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16A488F1-5584-467D-809D-E776994CA8CA}"/>
              </a:ext>
            </a:extLst>
          </p:cNvPr>
          <p:cNvCxnSpPr>
            <a:cxnSpLocks/>
          </p:cNvCxnSpPr>
          <p:nvPr/>
        </p:nvCxnSpPr>
        <p:spPr>
          <a:xfrm>
            <a:off x="6835614" y="4267632"/>
            <a:ext cx="0" cy="4278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4C719AED-A922-43AA-B913-112B5A07C14A}"/>
              </a:ext>
            </a:extLst>
          </p:cNvPr>
          <p:cNvCxnSpPr>
            <a:cxnSpLocks/>
          </p:cNvCxnSpPr>
          <p:nvPr/>
        </p:nvCxnSpPr>
        <p:spPr>
          <a:xfrm>
            <a:off x="7287020" y="4010604"/>
            <a:ext cx="25633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C4E83928-C3D7-45D1-BC03-FD7987AD3530}"/>
              </a:ext>
            </a:extLst>
          </p:cNvPr>
          <p:cNvCxnSpPr>
            <a:cxnSpLocks/>
          </p:cNvCxnSpPr>
          <p:nvPr/>
        </p:nvCxnSpPr>
        <p:spPr>
          <a:xfrm>
            <a:off x="10750644" y="4284054"/>
            <a:ext cx="0" cy="953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図 11">
            <a:extLst>
              <a:ext uri="{FF2B5EF4-FFF2-40B4-BE49-F238E27FC236}">
                <a16:creationId xmlns:a16="http://schemas.microsoft.com/office/drawing/2014/main" id="{39B14EA6-3F71-44D9-AF3E-F32D59FCD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005" y="1097894"/>
            <a:ext cx="1052582" cy="737261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E60A594-D8DC-46B7-8244-22B63721311A}"/>
              </a:ext>
            </a:extLst>
          </p:cNvPr>
          <p:cNvSpPr txBox="1"/>
          <p:nvPr/>
        </p:nvSpPr>
        <p:spPr>
          <a:xfrm>
            <a:off x="6055147" y="1125901"/>
            <a:ext cx="248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ﾗｽﾞﾊﾟｲ</a:t>
            </a:r>
            <a:r>
              <a:rPr kumimoji="1" lang="ja-JP" altLang="en-US" dirty="0"/>
              <a:t>用ﾕﾆﾊﾞｰｻﾙ基板</a:t>
            </a:r>
            <a:endParaRPr kumimoji="1" lang="en-US" altLang="ja-JP" dirty="0"/>
          </a:p>
          <a:p>
            <a:r>
              <a:rPr lang="ja-JP" altLang="en-US" dirty="0"/>
              <a:t>に実装する</a:t>
            </a:r>
            <a:endParaRPr kumimoji="1" lang="ja-JP" altLang="en-US" dirty="0"/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DBED2074-5988-4FC4-B385-CB99E68E4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74437"/>
            <a:ext cx="1042289" cy="697072"/>
          </a:xfrm>
          <a:prstGeom prst="rect">
            <a:avLst/>
          </a:prstGeom>
        </p:spPr>
      </p:pic>
      <p:pic>
        <p:nvPicPr>
          <p:cNvPr id="69" name="図 68">
            <a:extLst>
              <a:ext uri="{FF2B5EF4-FFF2-40B4-BE49-F238E27FC236}">
                <a16:creationId xmlns:a16="http://schemas.microsoft.com/office/drawing/2014/main" id="{86686879-DE38-4D91-B874-8177426891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4804" y="4322576"/>
            <a:ext cx="777931" cy="701526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B504E15F-3B2E-4777-8EBF-EEFCB67B5C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4094" y="4546639"/>
            <a:ext cx="973903" cy="496889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7366B4C3-A619-425F-AA91-493A475A2E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8941" y="6014935"/>
            <a:ext cx="599418" cy="617223"/>
          </a:xfrm>
          <a:prstGeom prst="rect">
            <a:avLst/>
          </a:prstGeom>
        </p:spPr>
      </p:pic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91E8CDCC-5376-43E8-92AA-D6169A8F4A18}"/>
              </a:ext>
            </a:extLst>
          </p:cNvPr>
          <p:cNvCxnSpPr>
            <a:cxnSpLocks/>
          </p:cNvCxnSpPr>
          <p:nvPr/>
        </p:nvCxnSpPr>
        <p:spPr>
          <a:xfrm>
            <a:off x="492892" y="1917999"/>
            <a:ext cx="0" cy="980664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FBE318A1-FC60-40A2-ADD1-C2C09651334F}"/>
              </a:ext>
            </a:extLst>
          </p:cNvPr>
          <p:cNvCxnSpPr>
            <a:cxnSpLocks/>
          </p:cNvCxnSpPr>
          <p:nvPr/>
        </p:nvCxnSpPr>
        <p:spPr>
          <a:xfrm>
            <a:off x="521935" y="1917999"/>
            <a:ext cx="7068111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63C171BA-F9CC-4F49-AC08-37E015F9EAF7}"/>
              </a:ext>
            </a:extLst>
          </p:cNvPr>
          <p:cNvCxnSpPr>
            <a:cxnSpLocks/>
          </p:cNvCxnSpPr>
          <p:nvPr/>
        </p:nvCxnSpPr>
        <p:spPr>
          <a:xfrm>
            <a:off x="492892" y="2898663"/>
            <a:ext cx="5755508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コネクタ 89">
            <a:extLst>
              <a:ext uri="{FF2B5EF4-FFF2-40B4-BE49-F238E27FC236}">
                <a16:creationId xmlns:a16="http://schemas.microsoft.com/office/drawing/2014/main" id="{BF525031-B2EF-414A-8330-A337DA08DB39}"/>
              </a:ext>
            </a:extLst>
          </p:cNvPr>
          <p:cNvCxnSpPr>
            <a:cxnSpLocks/>
          </p:cNvCxnSpPr>
          <p:nvPr/>
        </p:nvCxnSpPr>
        <p:spPr>
          <a:xfrm>
            <a:off x="6248400" y="4371509"/>
            <a:ext cx="1341646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7E87BA36-B08D-48BD-B5ED-52B0FCCDEC90}"/>
              </a:ext>
            </a:extLst>
          </p:cNvPr>
          <p:cNvCxnSpPr>
            <a:cxnSpLocks/>
          </p:cNvCxnSpPr>
          <p:nvPr/>
        </p:nvCxnSpPr>
        <p:spPr>
          <a:xfrm>
            <a:off x="7590046" y="1917999"/>
            <a:ext cx="0" cy="247383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コネクタ 92">
            <a:extLst>
              <a:ext uri="{FF2B5EF4-FFF2-40B4-BE49-F238E27FC236}">
                <a16:creationId xmlns:a16="http://schemas.microsoft.com/office/drawing/2014/main" id="{9615472F-B78E-45B5-8D8D-3BBEC24D116C}"/>
              </a:ext>
            </a:extLst>
          </p:cNvPr>
          <p:cNvCxnSpPr>
            <a:cxnSpLocks/>
          </p:cNvCxnSpPr>
          <p:nvPr/>
        </p:nvCxnSpPr>
        <p:spPr>
          <a:xfrm>
            <a:off x="6248400" y="2898663"/>
            <a:ext cx="0" cy="147284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矢印コネクタ 110">
            <a:extLst>
              <a:ext uri="{FF2B5EF4-FFF2-40B4-BE49-F238E27FC236}">
                <a16:creationId xmlns:a16="http://schemas.microsoft.com/office/drawing/2014/main" id="{7AFCDC49-042B-487B-9D67-D2CE1E9E73C8}"/>
              </a:ext>
            </a:extLst>
          </p:cNvPr>
          <p:cNvCxnSpPr>
            <a:cxnSpLocks/>
          </p:cNvCxnSpPr>
          <p:nvPr/>
        </p:nvCxnSpPr>
        <p:spPr>
          <a:xfrm flipV="1">
            <a:off x="4694991" y="1442984"/>
            <a:ext cx="734142" cy="46261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6455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E6A8C4-8683-4C9B-9058-4B7E9B78B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2"/>
            <a:ext cx="10515600" cy="1325563"/>
          </a:xfrm>
        </p:spPr>
        <p:txBody>
          <a:bodyPr/>
          <a:lstStyle/>
          <a:p>
            <a:pPr algn="ctr"/>
            <a:r>
              <a:rPr kumimoji="1" lang="ja-JP" altLang="en-US" dirty="0"/>
              <a:t>コントローラ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B4002DF-7F45-4A7B-A027-942C8ACB7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647" y="2080559"/>
            <a:ext cx="5486400" cy="368617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BF791A9-00C7-4B44-9BD3-A596FDF54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80" y="2080560"/>
            <a:ext cx="4951428" cy="3686174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05C9635-4996-46F7-9D8E-6E07A5E5DDE6}"/>
              </a:ext>
            </a:extLst>
          </p:cNvPr>
          <p:cNvSpPr txBox="1"/>
          <p:nvPr/>
        </p:nvSpPr>
        <p:spPr>
          <a:xfrm>
            <a:off x="2564593" y="590952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スマホ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14E16F-0C88-4057-97BB-7DA02951266C}"/>
              </a:ext>
            </a:extLst>
          </p:cNvPr>
          <p:cNvSpPr txBox="1"/>
          <p:nvPr/>
        </p:nvSpPr>
        <p:spPr>
          <a:xfrm>
            <a:off x="7793547" y="5880847"/>
            <a:ext cx="256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VR</a:t>
            </a:r>
            <a:r>
              <a:rPr kumimoji="1" lang="ja-JP" altLang="en-US" dirty="0"/>
              <a:t>＋ジョイスティック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5FC1E15-160A-4BDD-910A-E3C337BFA007}"/>
              </a:ext>
            </a:extLst>
          </p:cNvPr>
          <p:cNvSpPr txBox="1"/>
          <p:nvPr/>
        </p:nvSpPr>
        <p:spPr>
          <a:xfrm>
            <a:off x="2564593" y="1469506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STEP1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C306BB7-1DD8-48E6-8C49-0351F792FC81}"/>
              </a:ext>
            </a:extLst>
          </p:cNvPr>
          <p:cNvSpPr txBox="1"/>
          <p:nvPr/>
        </p:nvSpPr>
        <p:spPr>
          <a:xfrm>
            <a:off x="8627108" y="155145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STEP2</a:t>
            </a:r>
            <a:endParaRPr kumimoji="1" lang="ja-JP" altLang="en-US" dirty="0"/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162F35CD-B7FB-4433-B125-9CEE941C98CC}"/>
              </a:ext>
            </a:extLst>
          </p:cNvPr>
          <p:cNvCxnSpPr>
            <a:cxnSpLocks/>
          </p:cNvCxnSpPr>
          <p:nvPr/>
        </p:nvCxnSpPr>
        <p:spPr>
          <a:xfrm flipV="1">
            <a:off x="5809128" y="1838838"/>
            <a:ext cx="0" cy="461575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845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C7591A-F44C-4BA9-8D7A-0438F5AA9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868"/>
            <a:ext cx="10515600" cy="1325563"/>
          </a:xfrm>
        </p:spPr>
        <p:txBody>
          <a:bodyPr/>
          <a:lstStyle/>
          <a:p>
            <a:pPr algn="ctr"/>
            <a:r>
              <a:rPr kumimoji="1" lang="ja-JP" altLang="en-US" dirty="0"/>
              <a:t>シミュレータ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EFD8D14-6784-4973-BD89-801E3C6DA527}"/>
              </a:ext>
            </a:extLst>
          </p:cNvPr>
          <p:cNvSpPr txBox="1"/>
          <p:nvPr/>
        </p:nvSpPr>
        <p:spPr>
          <a:xfrm>
            <a:off x="1997931" y="573741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モデル作成／動作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D3A8FE2-50D5-4A77-B423-3C941C0E2E46}"/>
              </a:ext>
            </a:extLst>
          </p:cNvPr>
          <p:cNvSpPr txBox="1"/>
          <p:nvPr/>
        </p:nvSpPr>
        <p:spPr>
          <a:xfrm>
            <a:off x="2564593" y="1469506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STEP1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9DCC305-7201-4111-91A9-0F9E31DAF7E9}"/>
              </a:ext>
            </a:extLst>
          </p:cNvPr>
          <p:cNvSpPr txBox="1"/>
          <p:nvPr/>
        </p:nvSpPr>
        <p:spPr>
          <a:xfrm>
            <a:off x="8627108" y="155145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STEP2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123DB8C-7BC4-4165-BFE3-79C1F56019C9}"/>
              </a:ext>
            </a:extLst>
          </p:cNvPr>
          <p:cNvSpPr txBox="1"/>
          <p:nvPr/>
        </p:nvSpPr>
        <p:spPr>
          <a:xfrm>
            <a:off x="7829614" y="574548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各コントローラとの連携</a:t>
            </a:r>
            <a:endParaRPr kumimoji="1" lang="ja-JP" altLang="en-US" dirty="0"/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013B5E5E-ED00-479D-A4B9-2982A3968529}"/>
              </a:ext>
            </a:extLst>
          </p:cNvPr>
          <p:cNvGrpSpPr/>
          <p:nvPr/>
        </p:nvGrpSpPr>
        <p:grpSpPr>
          <a:xfrm>
            <a:off x="6723714" y="2058805"/>
            <a:ext cx="4704790" cy="3410636"/>
            <a:chOff x="6723714" y="2058805"/>
            <a:chExt cx="4704790" cy="3410636"/>
          </a:xfrm>
        </p:grpSpPr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5103FA42-ADA2-4B77-B5BE-A88D52935FE1}"/>
                </a:ext>
              </a:extLst>
            </p:cNvPr>
            <p:cNvGrpSpPr/>
            <p:nvPr/>
          </p:nvGrpSpPr>
          <p:grpSpPr>
            <a:xfrm>
              <a:off x="6723714" y="2058805"/>
              <a:ext cx="4704790" cy="3410636"/>
              <a:chOff x="838200" y="2123198"/>
              <a:chExt cx="4704790" cy="3410636"/>
            </a:xfrm>
          </p:grpSpPr>
          <p:pic>
            <p:nvPicPr>
              <p:cNvPr id="4" name="図 3">
                <a:extLst>
                  <a:ext uri="{FF2B5EF4-FFF2-40B4-BE49-F238E27FC236}">
                    <a16:creationId xmlns:a16="http://schemas.microsoft.com/office/drawing/2014/main" id="{05245283-5152-4A9D-AC25-28AA10067C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8200" y="2123198"/>
                <a:ext cx="4704790" cy="3410636"/>
              </a:xfrm>
              <a:prstGeom prst="rect">
                <a:avLst/>
              </a:prstGeom>
            </p:spPr>
          </p:pic>
          <p:pic>
            <p:nvPicPr>
              <p:cNvPr id="8" name="図 7">
                <a:extLst>
                  <a:ext uri="{FF2B5EF4-FFF2-40B4-BE49-F238E27FC236}">
                    <a16:creationId xmlns:a16="http://schemas.microsoft.com/office/drawing/2014/main" id="{95E7A7F2-B220-4316-A1F8-03322A7582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8201" y="2123199"/>
                <a:ext cx="1726392" cy="1175814"/>
              </a:xfrm>
              <a:prstGeom prst="rect">
                <a:avLst/>
              </a:prstGeom>
            </p:spPr>
          </p:pic>
        </p:grp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BEC76E36-3A85-4F47-97EB-C30B1A8A9803}"/>
                </a:ext>
              </a:extLst>
            </p:cNvPr>
            <p:cNvCxnSpPr>
              <a:cxnSpLocks/>
            </p:cNvCxnSpPr>
            <p:nvPr/>
          </p:nvCxnSpPr>
          <p:spPr>
            <a:xfrm>
              <a:off x="7633540" y="3281242"/>
              <a:ext cx="394447" cy="458839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014D7B9C-65BA-483A-88F3-719EADE0A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26706" y="3327545"/>
              <a:ext cx="339347" cy="436578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E25DC166-A517-4CC9-B55B-C42C89BD165C}"/>
              </a:ext>
            </a:extLst>
          </p:cNvPr>
          <p:cNvCxnSpPr>
            <a:cxnSpLocks/>
          </p:cNvCxnSpPr>
          <p:nvPr/>
        </p:nvCxnSpPr>
        <p:spPr>
          <a:xfrm flipV="1">
            <a:off x="6006351" y="1920784"/>
            <a:ext cx="0" cy="455770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図 21">
            <a:extLst>
              <a:ext uri="{FF2B5EF4-FFF2-40B4-BE49-F238E27FC236}">
                <a16:creationId xmlns:a16="http://schemas.microsoft.com/office/drawing/2014/main" id="{A19500BD-F6C1-40D8-AF2C-D008DB215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96" y="2058805"/>
            <a:ext cx="4560750" cy="342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1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1128</TotalTime>
  <Words>446</Words>
  <Application>Microsoft Office PowerPoint</Application>
  <PresentationFormat>ワイド画面</PresentationFormat>
  <Paragraphs>256</Paragraphs>
  <Slides>17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1" baseType="lpstr">
      <vt:lpstr>游ゴシック</vt:lpstr>
      <vt:lpstr>游ゴシック Light</vt:lpstr>
      <vt:lpstr>Arial</vt:lpstr>
      <vt:lpstr>Office テーマ</vt:lpstr>
      <vt:lpstr>電動ラジコンショベル構想</vt:lpstr>
      <vt:lpstr>スケジュール</vt:lpstr>
      <vt:lpstr>現状不具合と残り課題</vt:lpstr>
      <vt:lpstr>スケジュール</vt:lpstr>
      <vt:lpstr>ハードウェア</vt:lpstr>
      <vt:lpstr>３Ｄプリンタ</vt:lpstr>
      <vt:lpstr>システム図</vt:lpstr>
      <vt:lpstr>コントローラ</vt:lpstr>
      <vt:lpstr>シミュレータ</vt:lpstr>
      <vt:lpstr>ソフトウェア</vt:lpstr>
      <vt:lpstr>モータ制御</vt:lpstr>
      <vt:lpstr>参考情報</vt:lpstr>
      <vt:lpstr>各コンポーネント情報</vt:lpstr>
      <vt:lpstr>外形寸法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電動ショベル構想</dc:title>
  <dc:creator>福田大輝</dc:creator>
  <cp:lastModifiedBy>Tori</cp:lastModifiedBy>
  <cp:revision>269</cp:revision>
  <dcterms:created xsi:type="dcterms:W3CDTF">2019-04-21T01:33:42Z</dcterms:created>
  <dcterms:modified xsi:type="dcterms:W3CDTF">2019-10-13T12:48:16Z</dcterms:modified>
</cp:coreProperties>
</file>